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3"/>
  </p:notesMasterIdLst>
  <p:handoutMasterIdLst>
    <p:handoutMasterId r:id="rId54"/>
  </p:handoutMasterIdLst>
  <p:sldIdLst>
    <p:sldId id="256" r:id="rId3"/>
    <p:sldId id="260" r:id="rId4"/>
    <p:sldId id="258" r:id="rId5"/>
    <p:sldId id="276" r:id="rId6"/>
    <p:sldId id="277" r:id="rId7"/>
    <p:sldId id="278" r:id="rId8"/>
    <p:sldId id="275" r:id="rId9"/>
    <p:sldId id="292" r:id="rId10"/>
    <p:sldId id="279" r:id="rId11"/>
    <p:sldId id="280" r:id="rId12"/>
    <p:sldId id="281" r:id="rId13"/>
    <p:sldId id="282" r:id="rId14"/>
    <p:sldId id="283" r:id="rId15"/>
    <p:sldId id="284" r:id="rId16"/>
    <p:sldId id="285" r:id="rId17"/>
    <p:sldId id="286" r:id="rId18"/>
    <p:sldId id="274" r:id="rId19"/>
    <p:sldId id="288" r:id="rId20"/>
    <p:sldId id="289" r:id="rId21"/>
    <p:sldId id="290" r:id="rId22"/>
    <p:sldId id="291"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90681" autoAdjust="0"/>
  </p:normalViewPr>
  <p:slideViewPr>
    <p:cSldViewPr>
      <p:cViewPr varScale="1">
        <p:scale>
          <a:sx n="86" d="100"/>
          <a:sy n="86" d="100"/>
        </p:scale>
        <p:origin x="54" y="60"/>
      </p:cViewPr>
      <p:guideLst>
        <p:guide orient="horz" pos="1620"/>
        <p:guide pos="2880"/>
      </p:guideLst>
    </p:cSldViewPr>
  </p:slideViewPr>
  <p:outlineViewPr>
    <p:cViewPr>
      <p:scale>
        <a:sx n="33" d="100"/>
        <a:sy n="33" d="100"/>
      </p:scale>
      <p:origin x="204"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186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8587B7-AB71-4E8F-B22D-586A772AE7BE}" type="datetimeFigureOut">
              <a:rPr lang="en-US" smtClean="0"/>
              <a:pPr/>
              <a:t>5/14/2018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C7CE74-F80A-4BCF-ADB2-86E1CF76954B}" type="slidenum">
              <a:rPr lang="en-US" smtClean="0"/>
              <a:pPr/>
              <a:t>‹#›</a:t>
            </a:fld>
            <a:endParaRPr lang="en-US"/>
          </a:p>
        </p:txBody>
      </p:sp>
    </p:spTree>
    <p:extLst>
      <p:ext uri="{BB962C8B-B14F-4D97-AF65-F5344CB8AC3E}">
        <p14:creationId xmlns:p14="http://schemas.microsoft.com/office/powerpoint/2010/main" val="10924251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BFDEB0-99E9-40C2-A680-2E5E35CE98F9}" type="datetimeFigureOut">
              <a:rPr lang="en-US" smtClean="0"/>
              <a:t>5/14/2018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66502A-44A2-4F78-92B5-2D9C0B2D37DF}" type="slidenum">
              <a:rPr lang="en-US" smtClean="0"/>
              <a:t>‹#›</a:t>
            </a:fld>
            <a:endParaRPr lang="en-US"/>
          </a:p>
        </p:txBody>
      </p:sp>
    </p:spTree>
    <p:extLst>
      <p:ext uri="{BB962C8B-B14F-4D97-AF65-F5344CB8AC3E}">
        <p14:creationId xmlns:p14="http://schemas.microsoft.com/office/powerpoint/2010/main" val="144970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Our World is changing, one thing that impact our life is artificial intelligence. AI bringing an new industrial revolution, previous industrial revolution expanded human mechanical power (machines, motors </a:t>
            </a:r>
            <a:r>
              <a:rPr lang="en-US" baseline="0" dirty="0" err="1" smtClean="0"/>
              <a:t>etc</a:t>
            </a:r>
            <a:r>
              <a:rPr lang="en-US" baseline="0" dirty="0" smtClean="0"/>
              <a:t>) now this new machine age expanding human cognitive power, mental power. Nowadays computer not only replacing mechanical </a:t>
            </a:r>
            <a:r>
              <a:rPr lang="en-US" baseline="0" dirty="0" err="1" smtClean="0"/>
              <a:t>labours</a:t>
            </a:r>
            <a:r>
              <a:rPr lang="en-US" baseline="0" dirty="0" smtClean="0"/>
              <a:t> but also replacing metal </a:t>
            </a:r>
            <a:r>
              <a:rPr lang="en-US" baseline="0" dirty="0" err="1" smtClean="0"/>
              <a:t>labours</a:t>
            </a:r>
            <a:r>
              <a:rPr lang="en-US" baseline="0" dirty="0" smtClean="0"/>
              <a:t>, i.e., AI giving is computer the ability to think. So where we stand today ?</a:t>
            </a:r>
            <a:endParaRPr lang="en-US" dirty="0"/>
          </a:p>
        </p:txBody>
      </p:sp>
      <p:sp>
        <p:nvSpPr>
          <p:cNvPr id="4" name="Slide Number Placeholder 3"/>
          <p:cNvSpPr>
            <a:spLocks noGrp="1"/>
          </p:cNvSpPr>
          <p:nvPr>
            <p:ph type="sldNum" sz="quarter" idx="10"/>
          </p:nvPr>
        </p:nvSpPr>
        <p:spPr/>
        <p:txBody>
          <a:bodyPr/>
          <a:lstStyle/>
          <a:p>
            <a:fld id="{2566502A-44A2-4F78-92B5-2D9C0B2D37DF}" type="slidenum">
              <a:rPr lang="en-US" smtClean="0"/>
              <a:t>2</a:t>
            </a:fld>
            <a:endParaRPr lang="en-US"/>
          </a:p>
        </p:txBody>
      </p:sp>
    </p:spTree>
    <p:extLst>
      <p:ext uri="{BB962C8B-B14F-4D97-AF65-F5344CB8AC3E}">
        <p14:creationId xmlns:p14="http://schemas.microsoft.com/office/powerpoint/2010/main" val="1199791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661760-AA3A-4CDD-8A82-03EA56BC67F5}" type="slidenum">
              <a:rPr lang="en-US" smtClean="0"/>
              <a:t>32</a:t>
            </a:fld>
            <a:endParaRPr lang="en-US"/>
          </a:p>
        </p:txBody>
      </p:sp>
    </p:spTree>
    <p:extLst>
      <p:ext uri="{BB962C8B-B14F-4D97-AF65-F5344CB8AC3E}">
        <p14:creationId xmlns:p14="http://schemas.microsoft.com/office/powerpoint/2010/main" val="2864141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661760-AA3A-4CDD-8A82-03EA56BC67F5}" type="slidenum">
              <a:rPr lang="en-US" smtClean="0"/>
              <a:t>33</a:t>
            </a:fld>
            <a:endParaRPr lang="en-US"/>
          </a:p>
        </p:txBody>
      </p:sp>
    </p:spTree>
    <p:extLst>
      <p:ext uri="{BB962C8B-B14F-4D97-AF65-F5344CB8AC3E}">
        <p14:creationId xmlns:p14="http://schemas.microsoft.com/office/powerpoint/2010/main" val="359501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661760-AA3A-4CDD-8A82-03EA56BC67F5}" type="slidenum">
              <a:rPr lang="en-US" smtClean="0"/>
              <a:t>34</a:t>
            </a:fld>
            <a:endParaRPr lang="en-US"/>
          </a:p>
        </p:txBody>
      </p:sp>
    </p:spTree>
    <p:extLst>
      <p:ext uri="{BB962C8B-B14F-4D97-AF65-F5344CB8AC3E}">
        <p14:creationId xmlns:p14="http://schemas.microsoft.com/office/powerpoint/2010/main" val="2636532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661760-AA3A-4CDD-8A82-03EA56BC67F5}" type="slidenum">
              <a:rPr lang="en-US" smtClean="0"/>
              <a:t>35</a:t>
            </a:fld>
            <a:endParaRPr lang="en-US"/>
          </a:p>
        </p:txBody>
      </p:sp>
    </p:spTree>
    <p:extLst>
      <p:ext uri="{BB962C8B-B14F-4D97-AF65-F5344CB8AC3E}">
        <p14:creationId xmlns:p14="http://schemas.microsoft.com/office/powerpoint/2010/main" val="931918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661760-AA3A-4CDD-8A82-03EA56BC67F5}" type="slidenum">
              <a:rPr lang="en-US" smtClean="0"/>
              <a:t>36</a:t>
            </a:fld>
            <a:endParaRPr lang="en-US"/>
          </a:p>
        </p:txBody>
      </p:sp>
    </p:spTree>
    <p:extLst>
      <p:ext uri="{BB962C8B-B14F-4D97-AF65-F5344CB8AC3E}">
        <p14:creationId xmlns:p14="http://schemas.microsoft.com/office/powerpoint/2010/main" val="1151300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661760-AA3A-4CDD-8A82-03EA56BC67F5}" type="slidenum">
              <a:rPr lang="en-US" smtClean="0"/>
              <a:t>37</a:t>
            </a:fld>
            <a:endParaRPr lang="en-US"/>
          </a:p>
        </p:txBody>
      </p:sp>
    </p:spTree>
    <p:extLst>
      <p:ext uri="{BB962C8B-B14F-4D97-AF65-F5344CB8AC3E}">
        <p14:creationId xmlns:p14="http://schemas.microsoft.com/office/powerpoint/2010/main" val="1617121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661760-AA3A-4CDD-8A82-03EA56BC67F5}" type="slidenum">
              <a:rPr lang="en-US" smtClean="0"/>
              <a:t>38</a:t>
            </a:fld>
            <a:endParaRPr lang="en-US"/>
          </a:p>
        </p:txBody>
      </p:sp>
    </p:spTree>
    <p:extLst>
      <p:ext uri="{BB962C8B-B14F-4D97-AF65-F5344CB8AC3E}">
        <p14:creationId xmlns:p14="http://schemas.microsoft.com/office/powerpoint/2010/main" val="159070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may heard in 2016, March an machine learning algorithm name “</a:t>
            </a:r>
            <a:r>
              <a:rPr lang="en-US" baseline="0" dirty="0" err="1" smtClean="0"/>
              <a:t>AlphaGo</a:t>
            </a:r>
            <a:r>
              <a:rPr lang="en-US" baseline="0" dirty="0" smtClean="0"/>
              <a:t>” beats a world champion in the game called “GO” which is biggest break through in AI history. Go is a ancient Chinese game which has many combination than chess.  It is difficult for computers to master that game. How it master that game?....... </a:t>
            </a:r>
            <a:r>
              <a:rPr lang="en-US" baseline="0" dirty="0" err="1" smtClean="0"/>
              <a:t>AlphaGo</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566502A-44A2-4F78-92B5-2D9C0B2D37DF}" type="slidenum">
              <a:rPr lang="en-US" smtClean="0"/>
              <a:t>3</a:t>
            </a:fld>
            <a:endParaRPr lang="en-US"/>
          </a:p>
        </p:txBody>
      </p:sp>
    </p:spTree>
    <p:extLst>
      <p:ext uri="{BB962C8B-B14F-4D97-AF65-F5344CB8AC3E}">
        <p14:creationId xmlns:p14="http://schemas.microsoft.com/office/powerpoint/2010/main" val="1602475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AlphaGo</a:t>
            </a:r>
            <a:r>
              <a:rPr lang="en-US" baseline="0" dirty="0" smtClean="0"/>
              <a:t> put in a environment where group of people (professional) playing a game and make it to observe moves, then allows computers to play itself, million of times.</a:t>
            </a:r>
            <a:endParaRPr lang="en-US" dirty="0"/>
          </a:p>
        </p:txBody>
      </p:sp>
      <p:sp>
        <p:nvSpPr>
          <p:cNvPr id="4" name="Slide Number Placeholder 3"/>
          <p:cNvSpPr>
            <a:spLocks noGrp="1"/>
          </p:cNvSpPr>
          <p:nvPr>
            <p:ph type="sldNum" sz="quarter" idx="10"/>
          </p:nvPr>
        </p:nvSpPr>
        <p:spPr/>
        <p:txBody>
          <a:bodyPr/>
          <a:lstStyle/>
          <a:p>
            <a:fld id="{2566502A-44A2-4F78-92B5-2D9C0B2D37DF}" type="slidenum">
              <a:rPr lang="en-US" smtClean="0"/>
              <a:t>4</a:t>
            </a:fld>
            <a:endParaRPr lang="en-US"/>
          </a:p>
        </p:txBody>
      </p:sp>
    </p:spTree>
    <p:extLst>
      <p:ext uri="{BB962C8B-B14F-4D97-AF65-F5344CB8AC3E}">
        <p14:creationId xmlns:p14="http://schemas.microsoft.com/office/powerpoint/2010/main" val="449936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Machine Learning allows to learn from examples. </a:t>
            </a:r>
            <a:r>
              <a:rPr lang="en-US" dirty="0" err="1" smtClean="0"/>
              <a:t>ie</a:t>
            </a:r>
            <a:r>
              <a:rPr lang="en-US" baseline="0" dirty="0" smtClean="0"/>
              <a:t>., to learn from data contains information. Machine learning is a key to clone knowledge into computer. This is important, because knowledge is what enable intelligence. Putting a knowledge into computer is difficult, from previous approaches, why ? </a:t>
            </a:r>
          </a:p>
          <a:p>
            <a:endParaRPr lang="en-US" baseline="0" dirty="0" smtClean="0"/>
          </a:p>
          <a:p>
            <a:r>
              <a:rPr lang="en-US" sz="1200" kern="1200" dirty="0" smtClean="0">
                <a:solidFill>
                  <a:schemeClr val="tx1"/>
                </a:solidFill>
                <a:effectLst/>
                <a:latin typeface="+mn-lt"/>
                <a:ea typeface="+mn-ea"/>
                <a:cs typeface="+mn-cs"/>
              </a:rPr>
              <a:t>There are many things which we know intuitively so we cannot communicate them verbally we do not have conscious access to that intuitive knowledge.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how can we program computers with that knowledge what's the solution</a:t>
            </a:r>
            <a:endParaRPr lang="en-US" dirty="0"/>
          </a:p>
        </p:txBody>
      </p:sp>
      <p:sp>
        <p:nvSpPr>
          <p:cNvPr id="4" name="Slide Number Placeholder 3"/>
          <p:cNvSpPr>
            <a:spLocks noGrp="1"/>
          </p:cNvSpPr>
          <p:nvPr>
            <p:ph type="sldNum" sz="quarter" idx="10"/>
          </p:nvPr>
        </p:nvSpPr>
        <p:spPr/>
        <p:txBody>
          <a:bodyPr/>
          <a:lstStyle/>
          <a:p>
            <a:fld id="{2566502A-44A2-4F78-92B5-2D9C0B2D37DF}" type="slidenum">
              <a:rPr lang="en-US" smtClean="0"/>
              <a:t>5</a:t>
            </a:fld>
            <a:endParaRPr lang="en-US"/>
          </a:p>
        </p:txBody>
      </p:sp>
    </p:spTree>
    <p:extLst>
      <p:ext uri="{BB962C8B-B14F-4D97-AF65-F5344CB8AC3E}">
        <p14:creationId xmlns:p14="http://schemas.microsoft.com/office/powerpoint/2010/main" val="219062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solution is for machines to learn that knowledge by themselves just as we do. this is important because knowledge is what enables intelligence my mission has been to contribute to discover and understand principles of intelligence through learning whether animal or human or machine learning</a:t>
            </a:r>
            <a:endParaRPr lang="en-US" dirty="0"/>
          </a:p>
        </p:txBody>
      </p:sp>
      <p:sp>
        <p:nvSpPr>
          <p:cNvPr id="4" name="Slide Number Placeholder 3"/>
          <p:cNvSpPr>
            <a:spLocks noGrp="1"/>
          </p:cNvSpPr>
          <p:nvPr>
            <p:ph type="sldNum" sz="quarter" idx="10"/>
          </p:nvPr>
        </p:nvSpPr>
        <p:spPr/>
        <p:txBody>
          <a:bodyPr/>
          <a:lstStyle/>
          <a:p>
            <a:fld id="{2566502A-44A2-4F78-92B5-2D9C0B2D37DF}" type="slidenum">
              <a:rPr lang="en-US" smtClean="0"/>
              <a:t>6</a:t>
            </a:fld>
            <a:endParaRPr lang="en-US"/>
          </a:p>
        </p:txBody>
      </p:sp>
    </p:spTree>
    <p:extLst>
      <p:ext uri="{BB962C8B-B14F-4D97-AF65-F5344CB8AC3E}">
        <p14:creationId xmlns:p14="http://schemas.microsoft.com/office/powerpoint/2010/main" val="414379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66502A-44A2-4F78-92B5-2D9C0B2D37DF}" type="slidenum">
              <a:rPr lang="en-US" smtClean="0"/>
              <a:t>7</a:t>
            </a:fld>
            <a:endParaRPr lang="en-US" dirty="0"/>
          </a:p>
        </p:txBody>
      </p:sp>
    </p:spTree>
    <p:extLst>
      <p:ext uri="{BB962C8B-B14F-4D97-AF65-F5344CB8AC3E}">
        <p14:creationId xmlns:p14="http://schemas.microsoft.com/office/powerpoint/2010/main" val="3433302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66502A-44A2-4F78-92B5-2D9C0B2D37DF}" type="slidenum">
              <a:rPr lang="en-US" smtClean="0"/>
              <a:t>22</a:t>
            </a:fld>
            <a:endParaRPr lang="en-US"/>
          </a:p>
        </p:txBody>
      </p:sp>
    </p:spTree>
    <p:extLst>
      <p:ext uri="{BB962C8B-B14F-4D97-AF65-F5344CB8AC3E}">
        <p14:creationId xmlns:p14="http://schemas.microsoft.com/office/powerpoint/2010/main" val="289014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661760-AA3A-4CDD-8A82-03EA56BC67F5}" type="slidenum">
              <a:rPr lang="en-US" smtClean="0"/>
              <a:t>30</a:t>
            </a:fld>
            <a:endParaRPr lang="en-US"/>
          </a:p>
        </p:txBody>
      </p:sp>
    </p:spTree>
    <p:extLst>
      <p:ext uri="{BB962C8B-B14F-4D97-AF65-F5344CB8AC3E}">
        <p14:creationId xmlns:p14="http://schemas.microsoft.com/office/powerpoint/2010/main" val="2356794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661760-AA3A-4CDD-8A82-03EA56BC67F5}" type="slidenum">
              <a:rPr lang="en-US" smtClean="0"/>
              <a:t>31</a:t>
            </a:fld>
            <a:endParaRPr lang="en-US"/>
          </a:p>
        </p:txBody>
      </p:sp>
    </p:spTree>
    <p:extLst>
      <p:ext uri="{BB962C8B-B14F-4D97-AF65-F5344CB8AC3E}">
        <p14:creationId xmlns:p14="http://schemas.microsoft.com/office/powerpoint/2010/main" val="4165891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Picture1.jpg"/>
          <p:cNvPicPr>
            <a:picLocks noChangeAspect="1"/>
          </p:cNvPicPr>
          <p:nvPr userDrawn="1"/>
        </p:nvPicPr>
        <p:blipFill>
          <a:blip r:embed="rId2"/>
          <a:stretch>
            <a:fillRect/>
          </a:stretch>
        </p:blipFill>
        <p:spPr>
          <a:xfrm>
            <a:off x="9144" y="0"/>
            <a:ext cx="9134856"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6845" y="204741"/>
            <a:ext cx="8227457" cy="858146"/>
          </a:xfrm>
          <a:prstGeom prst="rect">
            <a:avLst/>
          </a:prstGeom>
        </p:spPr>
        <p:txBody>
          <a:bodyPr lIns="0" tIns="0" rIns="0" bIns="0" anchor="ctr"/>
          <a:lstStyle/>
          <a:p>
            <a:endParaRPr lang="en-US" sz="1633"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457171" y="1203299"/>
            <a:ext cx="8228437" cy="2982288"/>
          </a:xfrm>
          <a:prstGeom prst="rect">
            <a:avLst/>
          </a:prstGeom>
        </p:spPr>
        <p:txBody>
          <a:bodyPr lIns="0" tIns="0" rIns="0" bIns="0" anchor="ctr"/>
          <a:lstStyle/>
          <a:p>
            <a:pPr algn="ctr"/>
            <a:endParaRPr lang="en-IN" sz="2903"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25785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514579-5AB4-4B05-933D-189DD7E1265F}" type="datetimeFigureOut">
              <a:rPr lang="en-US" smtClean="0"/>
              <a:pPr/>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51A0E-F8DB-44AE-9806-1B98E6E64C8D}"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514579-5AB4-4B05-933D-189DD7E1265F}" type="datetimeFigureOut">
              <a:rPr lang="en-US" smtClean="0"/>
              <a:pPr/>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51A0E-F8DB-44AE-9806-1B98E6E64C8D}"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514579-5AB4-4B05-933D-189DD7E1265F}" type="datetimeFigureOut">
              <a:rPr lang="en-US" smtClean="0"/>
              <a:pPr/>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51A0E-F8DB-44AE-9806-1B98E6E64C8D}"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514579-5AB4-4B05-933D-189DD7E1265F}" type="datetimeFigureOut">
              <a:rPr lang="en-US" smtClean="0"/>
              <a:pPr/>
              <a:t>5/14/2018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51A0E-F8DB-44AE-9806-1B98E6E64C8D}"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514579-5AB4-4B05-933D-189DD7E1265F}" type="datetimeFigureOut">
              <a:rPr lang="en-US" smtClean="0"/>
              <a:pPr/>
              <a:t>5/14/2018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F51A0E-F8DB-44AE-9806-1B98E6E64C8D}"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514579-5AB4-4B05-933D-189DD7E1265F}" type="datetimeFigureOut">
              <a:rPr lang="en-US" smtClean="0"/>
              <a:pPr/>
              <a:t>5/14/2018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F51A0E-F8DB-44AE-9806-1B98E6E64C8D}"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14579-5AB4-4B05-933D-189DD7E1265F}" type="datetimeFigureOut">
              <a:rPr lang="en-US" smtClean="0"/>
              <a:pPr/>
              <a:t>5/14/2018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51A0E-F8DB-44AE-9806-1B98E6E64C8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6971"/>
          </a:xfrm>
          <a:prstGeom prst="rect">
            <a:avLst/>
          </a:prstGeom>
        </p:spPr>
        <p:txBody>
          <a:bodyPr/>
          <a:lstStyle>
            <a:lvl1pPr algn="l">
              <a:defRPr sz="2000">
                <a:solidFill>
                  <a:schemeClr val="tx1">
                    <a:lumMod val="65000"/>
                    <a:lumOff val="35000"/>
                  </a:schemeClr>
                </a:solidFill>
                <a:latin typeface="Helvetica"/>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200151"/>
            <a:ext cx="8229600" cy="339447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514579-5AB4-4B05-933D-189DD7E1265F}" type="datetimeFigureOut">
              <a:rPr lang="en-US" smtClean="0"/>
              <a:pPr/>
              <a:t>5/14/2018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51A0E-F8DB-44AE-9806-1B98E6E64C8D}"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514579-5AB4-4B05-933D-189DD7E1265F}" type="datetimeFigureOut">
              <a:rPr lang="en-US" smtClean="0"/>
              <a:pPr/>
              <a:t>5/14/2018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51A0E-F8DB-44AE-9806-1B98E6E64C8D}"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514579-5AB4-4B05-933D-189DD7E1265F}" type="datetimeFigureOut">
              <a:rPr lang="en-US" smtClean="0"/>
              <a:pPr/>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51A0E-F8DB-44AE-9806-1B98E6E64C8D}"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514579-5AB4-4B05-933D-189DD7E1265F}" type="datetimeFigureOut">
              <a:rPr lang="en-US" smtClean="0"/>
              <a:pPr/>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51A0E-F8DB-44AE-9806-1B98E6E64C8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7" name="Picture 6" descr="Picture2.jpg"/>
          <p:cNvPicPr>
            <a:picLocks noChangeAspect="1"/>
          </p:cNvPicPr>
          <p:nvPr userDrawn="1"/>
        </p:nvPicPr>
        <p:blipFill>
          <a:blip r:embed="rId14"/>
          <a:stretch>
            <a:fillRect/>
          </a:stretch>
        </p:blipFill>
        <p:spPr>
          <a:xfrm>
            <a:off x="9144" y="0"/>
            <a:ext cx="9134856"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1514579-5AB4-4B05-933D-189DD7E1265F}" type="datetimeFigureOut">
              <a:rPr lang="en-US" smtClean="0"/>
              <a:pPr/>
              <a:t>5/14/2018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4F51A0E-F8DB-44AE-9806-1B98E6E64C8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3.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p:nvPr/>
        </p:nvSpPr>
        <p:spPr>
          <a:xfrm>
            <a:off x="1828800" y="1047750"/>
            <a:ext cx="6964800" cy="1447800"/>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rgbClr val="00B1E7"/>
              </a:buClr>
              <a:buSzPct val="25000"/>
              <a:buFont typeface="Arial"/>
              <a:buNone/>
            </a:pPr>
            <a:r>
              <a:rPr lang="en" sz="4400" b="1" dirty="0" smtClean="0">
                <a:solidFill>
                  <a:srgbClr val="00B1E7"/>
                </a:solidFill>
                <a:latin typeface="Helvetica" charset="0"/>
                <a:ea typeface="Helvetica" charset="0"/>
                <a:cs typeface="Helvetica" charset="0"/>
                <a:sym typeface="Arial"/>
              </a:rPr>
              <a:t>Practical</a:t>
            </a:r>
          </a:p>
          <a:p>
            <a:pPr marL="0" marR="0" lvl="0" indent="0" algn="ctr" rtl="0">
              <a:lnSpc>
                <a:spcPct val="100000"/>
              </a:lnSpc>
              <a:spcBef>
                <a:spcPts val="0"/>
              </a:spcBef>
              <a:spcAft>
                <a:spcPts val="0"/>
              </a:spcAft>
              <a:buClr>
                <a:srgbClr val="00B1E7"/>
              </a:buClr>
              <a:buSzPct val="25000"/>
              <a:buFont typeface="Arial"/>
              <a:buNone/>
            </a:pPr>
            <a:r>
              <a:rPr lang="en" sz="4400" b="1" dirty="0" smtClean="0">
                <a:solidFill>
                  <a:srgbClr val="00B1E7"/>
                </a:solidFill>
                <a:latin typeface="Helvetica" charset="0"/>
                <a:ea typeface="Helvetica" charset="0"/>
                <a:cs typeface="Helvetica" charset="0"/>
                <a:sym typeface="Arial"/>
              </a:rPr>
              <a:t>Machine Learning</a:t>
            </a:r>
          </a:p>
          <a:p>
            <a:pPr marL="0" marR="0" lvl="0" indent="0" algn="ctr" rtl="0">
              <a:lnSpc>
                <a:spcPct val="100000"/>
              </a:lnSpc>
              <a:spcBef>
                <a:spcPts val="0"/>
              </a:spcBef>
              <a:spcAft>
                <a:spcPts val="0"/>
              </a:spcAft>
              <a:buClr>
                <a:srgbClr val="00B1E7"/>
              </a:buClr>
              <a:buSzPct val="25000"/>
              <a:buFont typeface="Arial"/>
              <a:buNone/>
            </a:pPr>
            <a:r>
              <a:rPr lang="en-US" sz="4400" b="1" dirty="0" smtClean="0">
                <a:solidFill>
                  <a:srgbClr val="00B1E7"/>
                </a:solidFill>
                <a:latin typeface="Helvetica" charset="0"/>
                <a:ea typeface="Helvetica" charset="0"/>
                <a:cs typeface="Helvetica" charset="0"/>
                <a:sym typeface="Arial"/>
              </a:rPr>
              <a:t>W</a:t>
            </a:r>
            <a:r>
              <a:rPr lang="en" sz="4400" b="1" dirty="0" smtClean="0">
                <a:solidFill>
                  <a:srgbClr val="00B1E7"/>
                </a:solidFill>
                <a:latin typeface="Helvetica" charset="0"/>
                <a:ea typeface="Helvetica" charset="0"/>
                <a:cs typeface="Helvetica" charset="0"/>
                <a:sym typeface="Arial"/>
              </a:rPr>
              <a:t>ith Python</a:t>
            </a:r>
          </a:p>
        </p:txBody>
      </p:sp>
      <p:pic>
        <p:nvPicPr>
          <p:cNvPr id="3" name="Shape 90" descr="Image result for python"/>
          <p:cNvPicPr preferRelativeResize="0"/>
          <p:nvPr/>
        </p:nvPicPr>
        <p:blipFill rotWithShape="1">
          <a:blip r:embed="rId2">
            <a:alphaModFix/>
          </a:blip>
          <a:srcRect/>
          <a:stretch/>
        </p:blipFill>
        <p:spPr>
          <a:xfrm>
            <a:off x="6805448" y="2952750"/>
            <a:ext cx="2362200" cy="2362200"/>
          </a:xfrm>
          <a:prstGeom prst="rect">
            <a:avLst/>
          </a:prstGeom>
          <a:noFill/>
          <a:ln>
            <a:noFill/>
          </a:ln>
          <a:effectLst>
            <a:outerShdw blurRad="292100" dist="139700" dir="2700000" algn="tl" rotWithShape="0">
              <a:srgbClr val="333333">
                <a:alpha val="64313"/>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9550"/>
            <a:ext cx="8229600" cy="536971"/>
          </a:xfrm>
        </p:spPr>
        <p:txBody>
          <a:bodyPr/>
          <a:lstStyle/>
          <a:p>
            <a:r>
              <a:rPr lang="en-US" dirty="0" smtClean="0"/>
              <a:t>Child learn thing that computer are not able to do right now</a:t>
            </a:r>
            <a:endParaRPr lang="en-US" dirty="0"/>
          </a:p>
        </p:txBody>
      </p:sp>
      <p:pic>
        <p:nvPicPr>
          <p:cNvPr id="1026" name="Picture 2" descr="Image result for two years old baby lear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200150"/>
            <a:ext cx="25908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wo years old baby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355" y="895350"/>
            <a:ext cx="23622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o years old baby ipa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2202092"/>
            <a:ext cx="2989534" cy="219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927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Computer Learning</a:t>
            </a:r>
            <a:endParaRPr lang="en-US" sz="2800" dirty="0"/>
          </a:p>
        </p:txBody>
      </p:sp>
      <p:sp>
        <p:nvSpPr>
          <p:cNvPr id="3" name="Content Placeholder 2"/>
          <p:cNvSpPr>
            <a:spLocks noGrp="1"/>
          </p:cNvSpPr>
          <p:nvPr>
            <p:ph idx="1"/>
          </p:nvPr>
        </p:nvSpPr>
        <p:spPr>
          <a:xfrm>
            <a:off x="457200" y="1200151"/>
            <a:ext cx="4572000" cy="3276599"/>
          </a:xfrm>
        </p:spPr>
        <p:txBody>
          <a:bodyPr/>
          <a:lstStyle/>
          <a:p>
            <a:r>
              <a:rPr lang="en-US" sz="2400" dirty="0" smtClean="0"/>
              <a:t>Application of deep learning is what we call supervised learning.</a:t>
            </a:r>
          </a:p>
          <a:p>
            <a:pPr lvl="1"/>
            <a:r>
              <a:rPr lang="en-US" sz="2000" dirty="0" smtClean="0"/>
              <a:t>With Supervised learning the computer need to be taken by hand and humans have to tell the computer the answers to many questions</a:t>
            </a:r>
            <a:endParaRPr lang="en-US" sz="2000" dirty="0"/>
          </a:p>
        </p:txBody>
      </p:sp>
      <p:pic>
        <p:nvPicPr>
          <p:cNvPr id="2050" name="Picture 2" descr="Image result for how human lear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4975" y="895350"/>
            <a:ext cx="3629025"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003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14" y="260749"/>
            <a:ext cx="8229600" cy="536971"/>
          </a:xfrm>
        </p:spPr>
        <p:txBody>
          <a:bodyPr/>
          <a:lstStyle/>
          <a:p>
            <a:r>
              <a:rPr lang="en-US" dirty="0" smtClean="0"/>
              <a:t>Humans Teaching Computers</a:t>
            </a:r>
            <a:endParaRPr lang="en-US" dirty="0"/>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47750"/>
            <a:ext cx="8794613"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6321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Humans teaching Computers </a:t>
            </a:r>
            <a:endParaRPr lang="en-US" dirty="0"/>
          </a:p>
        </p:txBody>
      </p:sp>
      <p:pic>
        <p:nvPicPr>
          <p:cNvPr id="4098" name="Picture 2" descr="Image result for ca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229" y="971550"/>
            <a:ext cx="2286000" cy="238921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laptop ma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724150"/>
            <a:ext cx="2753706" cy="183580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dog cu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259" y="742950"/>
            <a:ext cx="2133599" cy="160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86509" y="1041388"/>
            <a:ext cx="2570512" cy="2677656"/>
          </a:xfrm>
          <a:prstGeom prst="rect">
            <a:avLst/>
          </a:prstGeom>
          <a:noFill/>
        </p:spPr>
        <p:txBody>
          <a:bodyPr wrap="square" rtlCol="0">
            <a:spAutoFit/>
          </a:bodyPr>
          <a:lstStyle/>
          <a:p>
            <a:pPr algn="ctr"/>
            <a:r>
              <a:rPr lang="en-US" sz="2800" dirty="0" smtClean="0"/>
              <a:t>Although it is painful, it is very powerful which solves many interesting problems. </a:t>
            </a:r>
            <a:endParaRPr lang="en-US" sz="2800" dirty="0"/>
          </a:p>
        </p:txBody>
      </p:sp>
    </p:spTree>
    <p:extLst>
      <p:ext uri="{BB962C8B-B14F-4D97-AF65-F5344CB8AC3E}">
        <p14:creationId xmlns:p14="http://schemas.microsoft.com/office/powerpoint/2010/main" val="3058985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3475"/>
            <a:ext cx="5444434" cy="426740"/>
          </a:xfrm>
        </p:spPr>
        <p:txBody>
          <a:bodyPr/>
          <a:lstStyle/>
          <a:p>
            <a:r>
              <a:rPr lang="en-US" sz="2800" dirty="0" smtClean="0"/>
              <a:t>2 year old child is </a:t>
            </a:r>
            <a:r>
              <a:rPr lang="en-US" sz="2800" dirty="0"/>
              <a:t>much s</a:t>
            </a:r>
            <a:r>
              <a:rPr lang="en-US" sz="2800" dirty="0" smtClean="0"/>
              <a:t>tronger </a:t>
            </a:r>
            <a:endParaRPr lang="en-US" sz="2800" dirty="0"/>
          </a:p>
        </p:txBody>
      </p:sp>
      <p:sp>
        <p:nvSpPr>
          <p:cNvPr id="3" name="Content Placeholder 2"/>
          <p:cNvSpPr>
            <a:spLocks noGrp="1"/>
          </p:cNvSpPr>
          <p:nvPr>
            <p:ph idx="1"/>
          </p:nvPr>
        </p:nvSpPr>
        <p:spPr>
          <a:xfrm>
            <a:off x="228600" y="2114550"/>
            <a:ext cx="4114800" cy="3276599"/>
          </a:xfrm>
        </p:spPr>
        <p:txBody>
          <a:bodyPr/>
          <a:lstStyle/>
          <a:p>
            <a:r>
              <a:rPr lang="en-US" sz="2800" dirty="0" smtClean="0"/>
              <a:t>2 year old child learning about unsupervised learning helps to deal with</a:t>
            </a:r>
            <a:r>
              <a:rPr lang="en-US" sz="2800" i="1" dirty="0" smtClean="0"/>
              <a:t> “Self-Driving cars</a:t>
            </a:r>
            <a:r>
              <a:rPr lang="en-US" sz="2800" dirty="0" smtClean="0"/>
              <a:t>”</a:t>
            </a:r>
            <a:endParaRPr lang="en-US" sz="2800" dirty="0"/>
          </a:p>
        </p:txBody>
      </p:sp>
      <p:pic>
        <p:nvPicPr>
          <p:cNvPr id="5124"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0" y="971550"/>
            <a:ext cx="4809067"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033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Model to be Creative</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95350"/>
            <a:ext cx="8049748" cy="3934374"/>
          </a:xfrm>
          <a:prstGeom prst="rect">
            <a:avLst/>
          </a:prstGeom>
        </p:spPr>
      </p:pic>
    </p:spTree>
    <p:extLst>
      <p:ext uri="{BB962C8B-B14F-4D97-AF65-F5344CB8AC3E}">
        <p14:creationId xmlns:p14="http://schemas.microsoft.com/office/powerpoint/2010/main" val="1611012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Computer Generate Image</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0" y="895350"/>
            <a:ext cx="3810000" cy="3810000"/>
          </a:xfrm>
        </p:spPr>
      </p:pic>
      <p:sp>
        <p:nvSpPr>
          <p:cNvPr id="8" name="Content Placeholder 2"/>
          <p:cNvSpPr txBox="1">
            <a:spLocks/>
          </p:cNvSpPr>
          <p:nvPr/>
        </p:nvSpPr>
        <p:spPr>
          <a:xfrm>
            <a:off x="152400" y="1409701"/>
            <a:ext cx="4114800" cy="32765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Just like our dreams which is creative and generate new images, new abstracts</a:t>
            </a:r>
            <a:endParaRPr lang="en-US" sz="2800" dirty="0"/>
          </a:p>
        </p:txBody>
      </p:sp>
    </p:spTree>
    <p:extLst>
      <p:ext uri="{BB962C8B-B14F-4D97-AF65-F5344CB8AC3E}">
        <p14:creationId xmlns:p14="http://schemas.microsoft.com/office/powerpoint/2010/main" val="5724827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66750"/>
            <a:ext cx="5867400" cy="838200"/>
          </a:xfrm>
        </p:spPr>
        <p:txBody>
          <a:bodyPr/>
          <a:lstStyle/>
          <a:p>
            <a:pPr algn="ctr"/>
            <a:r>
              <a:rPr lang="en-US" sz="2800" dirty="0" smtClean="0"/>
              <a:t>What's next in Machine Learning?</a:t>
            </a:r>
            <a:br>
              <a:rPr lang="en-US" sz="2800" dirty="0" smtClean="0"/>
            </a:br>
            <a:endParaRPr lang="en-US" sz="2800" dirty="0"/>
          </a:p>
        </p:txBody>
      </p:sp>
      <p:sp>
        <p:nvSpPr>
          <p:cNvPr id="5" name="Title 1"/>
          <p:cNvSpPr txBox="1">
            <a:spLocks/>
          </p:cNvSpPr>
          <p:nvPr/>
        </p:nvSpPr>
        <p:spPr>
          <a:xfrm>
            <a:off x="2514600" y="2266950"/>
            <a:ext cx="4724400" cy="914400"/>
          </a:xfrm>
          <a:prstGeom prst="rect">
            <a:avLst/>
          </a:prstGeom>
        </p:spPr>
        <p:txBody>
          <a:bodyPr/>
          <a:lstStyle>
            <a:lvl1pPr algn="l" defTabSz="914400" rtl="0" eaLnBrk="1" latinLnBrk="0" hangingPunct="1">
              <a:spcBef>
                <a:spcPct val="0"/>
              </a:spcBef>
              <a:buNone/>
              <a:defRPr sz="2000" kern="1200">
                <a:solidFill>
                  <a:schemeClr val="tx1">
                    <a:lumMod val="65000"/>
                    <a:lumOff val="35000"/>
                  </a:schemeClr>
                </a:solidFill>
                <a:latin typeface="Helvetica"/>
                <a:ea typeface="+mj-ea"/>
                <a:cs typeface="+mj-cs"/>
              </a:defRPr>
            </a:lvl1pPr>
          </a:lstStyle>
          <a:p>
            <a:pPr algn="ctr"/>
            <a:r>
              <a:rPr lang="en-US" sz="2400" dirty="0" smtClean="0"/>
              <a:t>It will be part of your life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07"/>
          <p:cNvPicPr preferRelativeResize="0">
            <a:picLocks/>
          </p:cNvPicPr>
          <p:nvPr/>
        </p:nvPicPr>
        <p:blipFill rotWithShape="1">
          <a:blip r:embed="rId2">
            <a:alphaModFix/>
          </a:blip>
          <a:srcRect/>
          <a:stretch/>
        </p:blipFill>
        <p:spPr>
          <a:xfrm>
            <a:off x="2667000" y="1657350"/>
            <a:ext cx="3639058" cy="2715004"/>
          </a:xfrm>
          <a:prstGeom prst="rect">
            <a:avLst/>
          </a:prstGeom>
          <a:noFill/>
          <a:ln>
            <a:noFill/>
          </a:ln>
        </p:spPr>
      </p:pic>
      <p:sp>
        <p:nvSpPr>
          <p:cNvPr id="6" name="Shape 106"/>
          <p:cNvSpPr txBox="1">
            <a:spLocks noGrp="1"/>
          </p:cNvSpPr>
          <p:nvPr>
            <p:ph type="title"/>
          </p:nvPr>
        </p:nvSpPr>
        <p:spPr>
          <a:xfrm>
            <a:off x="304800" y="590550"/>
            <a:ext cx="8077200" cy="762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4400"/>
              <a:buFont typeface="Calibri"/>
              <a:buNone/>
            </a:pPr>
            <a:r>
              <a:rPr lang="en-IN" sz="3200" b="1" i="0" u="none" strike="noStrike" cap="none" dirty="0">
                <a:solidFill>
                  <a:srgbClr val="3F3F3F"/>
                </a:solidFill>
                <a:latin typeface="Calibri"/>
                <a:ea typeface="Calibri"/>
                <a:cs typeface="Calibri"/>
                <a:sym typeface="Calibri"/>
              </a:rPr>
              <a:t>Let’s get give you a quick overview of the course!</a:t>
            </a:r>
            <a:endParaRPr sz="3200"/>
          </a:p>
        </p:txBody>
      </p:sp>
    </p:spTree>
    <p:extLst>
      <p:ext uri="{BB962C8B-B14F-4D97-AF65-F5344CB8AC3E}">
        <p14:creationId xmlns:p14="http://schemas.microsoft.com/office/powerpoint/2010/main" val="36408337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90" descr="Image result for python"/>
          <p:cNvPicPr preferRelativeResize="0"/>
          <p:nvPr/>
        </p:nvPicPr>
        <p:blipFill rotWithShape="1">
          <a:blip r:embed="rId2">
            <a:alphaModFix/>
          </a:blip>
          <a:srcRect/>
          <a:stretch/>
        </p:blipFill>
        <p:spPr>
          <a:xfrm>
            <a:off x="4381500" y="-54688"/>
            <a:ext cx="2667000" cy="2666835"/>
          </a:xfrm>
          <a:prstGeom prst="rect">
            <a:avLst/>
          </a:prstGeom>
          <a:noFill/>
          <a:ln>
            <a:noFill/>
          </a:ln>
          <a:effectLst>
            <a:outerShdw blurRad="292100" dist="139700" dir="2700000" algn="tl" rotWithShape="0">
              <a:srgbClr val="333333">
                <a:alpha val="64313"/>
              </a:srgbClr>
            </a:outerShdw>
          </a:effectLst>
        </p:spPr>
      </p:pic>
      <p:pic>
        <p:nvPicPr>
          <p:cNvPr id="33796" name="Picture 4" descr="Image result for jupyter notebook"/>
          <p:cNvPicPr>
            <a:picLocks noChangeAspect="1" noChangeArrowheads="1"/>
          </p:cNvPicPr>
          <p:nvPr/>
        </p:nvPicPr>
        <p:blipFill>
          <a:blip r:embed="rId3"/>
          <a:srcRect/>
          <a:stretch>
            <a:fillRect/>
          </a:stretch>
        </p:blipFill>
        <p:spPr bwMode="auto">
          <a:xfrm>
            <a:off x="3352800" y="2419350"/>
            <a:ext cx="2133600" cy="2133601"/>
          </a:xfrm>
          <a:prstGeom prst="rect">
            <a:avLst/>
          </a:prstGeom>
          <a:noFill/>
        </p:spPr>
      </p:pic>
      <p:pic>
        <p:nvPicPr>
          <p:cNvPr id="33798" name="Picture 6" descr="Image result for spyder logo"/>
          <p:cNvPicPr>
            <a:picLocks noChangeAspect="1" noChangeArrowheads="1"/>
          </p:cNvPicPr>
          <p:nvPr/>
        </p:nvPicPr>
        <p:blipFill>
          <a:blip r:embed="rId4" cstate="print"/>
          <a:srcRect/>
          <a:stretch>
            <a:fillRect/>
          </a:stretch>
        </p:blipFill>
        <p:spPr bwMode="auto">
          <a:xfrm>
            <a:off x="838200" y="2419350"/>
            <a:ext cx="1828800" cy="1828800"/>
          </a:xfrm>
          <a:prstGeom prst="rect">
            <a:avLst/>
          </a:prstGeom>
          <a:noFill/>
        </p:spPr>
      </p:pic>
      <p:sp>
        <p:nvSpPr>
          <p:cNvPr id="3" name="AutoShape 2" descr="Image result for statis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5"/>
          <a:stretch>
            <a:fillRect/>
          </a:stretch>
        </p:blipFill>
        <p:spPr>
          <a:xfrm>
            <a:off x="626533" y="511968"/>
            <a:ext cx="2726267" cy="1533525"/>
          </a:xfrm>
          <a:prstGeom prst="rect">
            <a:avLst/>
          </a:prstGeom>
        </p:spPr>
      </p:pic>
      <p:pic>
        <p:nvPicPr>
          <p:cNvPr id="1026" name="Picture 2" descr="Image result for data science experie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2804947"/>
            <a:ext cx="3276600" cy="139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97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798"/>
                                        </p:tgtEl>
                                        <p:attrNameLst>
                                          <p:attrName>style.visibility</p:attrName>
                                        </p:attrNameLst>
                                      </p:cBhvr>
                                      <p:to>
                                        <p:strVal val="visible"/>
                                      </p:to>
                                    </p:set>
                                    <p:anim calcmode="lin" valueType="num">
                                      <p:cBhvr additive="base">
                                        <p:cTn id="19" dur="500" fill="hold"/>
                                        <p:tgtEl>
                                          <p:spTgt spid="33798"/>
                                        </p:tgtEl>
                                        <p:attrNameLst>
                                          <p:attrName>ppt_x</p:attrName>
                                        </p:attrNameLst>
                                      </p:cBhvr>
                                      <p:tavLst>
                                        <p:tav tm="0">
                                          <p:val>
                                            <p:strVal val="#ppt_x"/>
                                          </p:val>
                                        </p:tav>
                                        <p:tav tm="100000">
                                          <p:val>
                                            <p:strVal val="#ppt_x"/>
                                          </p:val>
                                        </p:tav>
                                      </p:tavLst>
                                    </p:anim>
                                    <p:anim calcmode="lin" valueType="num">
                                      <p:cBhvr additive="base">
                                        <p:cTn id="20"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796"/>
                                        </p:tgtEl>
                                        <p:attrNameLst>
                                          <p:attrName>style.visibility</p:attrName>
                                        </p:attrNameLst>
                                      </p:cBhvr>
                                      <p:to>
                                        <p:strVal val="visible"/>
                                      </p:to>
                                    </p:set>
                                    <p:anim calcmode="lin" valueType="num">
                                      <p:cBhvr additive="base">
                                        <p:cTn id="25" dur="500" fill="hold"/>
                                        <p:tgtEl>
                                          <p:spTgt spid="33796"/>
                                        </p:tgtEl>
                                        <p:attrNameLst>
                                          <p:attrName>ppt_x</p:attrName>
                                        </p:attrNameLst>
                                      </p:cBhvr>
                                      <p:tavLst>
                                        <p:tav tm="0">
                                          <p:val>
                                            <p:strVal val="#ppt_x"/>
                                          </p:val>
                                        </p:tav>
                                        <p:tav tm="100000">
                                          <p:val>
                                            <p:strVal val="#ppt_x"/>
                                          </p:val>
                                        </p:tav>
                                      </p:tavLst>
                                    </p:anim>
                                    <p:anim calcmode="lin" valueType="num">
                                      <p:cBhvr additive="base">
                                        <p:cTn id="26" dur="500" fill="hold"/>
                                        <p:tgtEl>
                                          <p:spTgt spid="3379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ppt_x"/>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Image result for artificial intelligence"/>
          <p:cNvPicPr>
            <a:picLocks noChangeAspect="1" noChangeArrowheads="1"/>
          </p:cNvPicPr>
          <p:nvPr/>
        </p:nvPicPr>
        <p:blipFill>
          <a:blip r:embed="rId3" cstate="print"/>
          <a:srcRect/>
          <a:stretch>
            <a:fillRect/>
          </a:stretch>
        </p:blipFill>
        <p:spPr bwMode="auto">
          <a:xfrm>
            <a:off x="5457609" y="599479"/>
            <a:ext cx="3505200" cy="1506141"/>
          </a:xfrm>
          <a:prstGeom prst="rect">
            <a:avLst/>
          </a:prstGeom>
          <a:noFill/>
        </p:spPr>
      </p:pic>
      <p:pic>
        <p:nvPicPr>
          <p:cNvPr id="2050" name="Picture 2" descr="Image result for machine learning kick jo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52550"/>
            <a:ext cx="6829209" cy="3314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14" descr="Image result for numpy"/>
          <p:cNvPicPr preferRelativeResize="0"/>
          <p:nvPr/>
        </p:nvPicPr>
        <p:blipFill rotWithShape="1">
          <a:blip r:embed="rId2">
            <a:alphaModFix/>
          </a:blip>
          <a:srcRect/>
          <a:stretch/>
        </p:blipFill>
        <p:spPr>
          <a:xfrm>
            <a:off x="304800" y="485115"/>
            <a:ext cx="2209800" cy="1295400"/>
          </a:xfrm>
          <a:prstGeom prst="rect">
            <a:avLst/>
          </a:prstGeom>
          <a:noFill/>
          <a:ln>
            <a:noFill/>
          </a:ln>
        </p:spPr>
      </p:pic>
      <p:pic>
        <p:nvPicPr>
          <p:cNvPr id="5" name="Shape 115" descr="Image result for pandas python"/>
          <p:cNvPicPr preferRelativeResize="0"/>
          <p:nvPr/>
        </p:nvPicPr>
        <p:blipFill rotWithShape="1">
          <a:blip r:embed="rId3">
            <a:alphaModFix/>
          </a:blip>
          <a:srcRect/>
          <a:stretch/>
        </p:blipFill>
        <p:spPr>
          <a:xfrm>
            <a:off x="186559" y="1871923"/>
            <a:ext cx="4038600" cy="838200"/>
          </a:xfrm>
          <a:prstGeom prst="rect">
            <a:avLst/>
          </a:prstGeom>
          <a:noFill/>
          <a:ln>
            <a:noFill/>
          </a:ln>
        </p:spPr>
      </p:pic>
      <p:pic>
        <p:nvPicPr>
          <p:cNvPr id="6" name="Shape 113"/>
          <p:cNvPicPr preferRelativeResize="0"/>
          <p:nvPr/>
        </p:nvPicPr>
        <p:blipFill rotWithShape="1">
          <a:blip r:embed="rId4">
            <a:alphaModFix/>
          </a:blip>
          <a:srcRect/>
          <a:stretch/>
        </p:blipFill>
        <p:spPr>
          <a:xfrm>
            <a:off x="186559" y="2746059"/>
            <a:ext cx="3506001" cy="784197"/>
          </a:xfrm>
          <a:prstGeom prst="rect">
            <a:avLst/>
          </a:prstGeom>
          <a:noFill/>
          <a:ln>
            <a:noFill/>
          </a:ln>
        </p:spPr>
      </p:pic>
      <p:pic>
        <p:nvPicPr>
          <p:cNvPr id="7" name="Shape 116" descr="Image result for scikit-learn"/>
          <p:cNvPicPr preferRelativeResize="0"/>
          <p:nvPr/>
        </p:nvPicPr>
        <p:blipFill rotWithShape="1">
          <a:blip r:embed="rId5">
            <a:alphaModFix/>
          </a:blip>
          <a:srcRect/>
          <a:stretch/>
        </p:blipFill>
        <p:spPr>
          <a:xfrm>
            <a:off x="381000" y="3254265"/>
            <a:ext cx="1889235" cy="1889235"/>
          </a:xfrm>
          <a:prstGeom prst="rect">
            <a:avLst/>
          </a:prstGeom>
          <a:noFill/>
          <a:ln>
            <a:noFill/>
          </a:ln>
        </p:spPr>
      </p:pic>
      <p:sp>
        <p:nvSpPr>
          <p:cNvPr id="8" name="Shape 112"/>
          <p:cNvSpPr txBox="1">
            <a:spLocks noGrp="1"/>
          </p:cNvSpPr>
          <p:nvPr>
            <p:ph type="title"/>
          </p:nvPr>
        </p:nvSpPr>
        <p:spPr>
          <a:xfrm>
            <a:off x="4343400" y="1504950"/>
            <a:ext cx="4608444" cy="252557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959"/>
              <a:buFont typeface="Calibri"/>
              <a:buNone/>
            </a:pPr>
            <a:r>
              <a:rPr lang="en-IN" sz="3959" b="1" i="0" u="none" strike="noStrike" cap="none">
                <a:solidFill>
                  <a:srgbClr val="3F3F3F"/>
                </a:solidFill>
                <a:latin typeface="Calibri"/>
                <a:ea typeface="Calibri"/>
                <a:cs typeface="Calibri"/>
                <a:sym typeface="Calibri"/>
              </a:rPr>
              <a:t>We start with a quick crash course in the essential Python data Science libraries!</a:t>
            </a:r>
            <a:endParaRPr/>
          </a:p>
        </p:txBody>
      </p:sp>
    </p:spTree>
    <p:extLst>
      <p:ext uri="{BB962C8B-B14F-4D97-AF65-F5344CB8AC3E}">
        <p14:creationId xmlns:p14="http://schemas.microsoft.com/office/powerpoint/2010/main" val="38771449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14550"/>
            <a:ext cx="8229600" cy="536971"/>
          </a:xfrm>
        </p:spPr>
        <p:txBody>
          <a:bodyPr/>
          <a:lstStyle/>
          <a:p>
            <a:pPr algn="ctr"/>
            <a:r>
              <a:rPr lang="en-US" sz="4800" dirty="0" smtClean="0">
                <a:solidFill>
                  <a:schemeClr val="accent1">
                    <a:lumMod val="75000"/>
                  </a:schemeClr>
                </a:solidFill>
                <a:latin typeface="IBM Plex Sans ExtraLight" panose="020B0303050000000000" pitchFamily="34" charset="0"/>
              </a:rPr>
              <a:t>Ready</a:t>
            </a:r>
            <a:endParaRPr lang="en-US" sz="4800" dirty="0">
              <a:solidFill>
                <a:schemeClr val="accent1">
                  <a:lumMod val="75000"/>
                </a:schemeClr>
              </a:solidFill>
              <a:latin typeface="IBM Plex Sans ExtraLight" panose="020B0303050000000000" pitchFamily="34" charset="0"/>
            </a:endParaRPr>
          </a:p>
        </p:txBody>
      </p:sp>
    </p:spTree>
    <p:extLst>
      <p:ext uri="{BB962C8B-B14F-4D97-AF65-F5344CB8AC3E}">
        <p14:creationId xmlns:p14="http://schemas.microsoft.com/office/powerpoint/2010/main" val="184058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28"/>
          <p:cNvSpPr txBox="1"/>
          <p:nvPr/>
        </p:nvSpPr>
        <p:spPr>
          <a:xfrm>
            <a:off x="1295400" y="1409699"/>
            <a:ext cx="7315200" cy="1596794"/>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rgbClr val="00B1E7"/>
              </a:buClr>
              <a:buSzPct val="25000"/>
              <a:buFont typeface="Arial"/>
              <a:buNone/>
            </a:pPr>
            <a:endParaRPr lang="en" sz="5400" b="1" dirty="0" smtClean="0">
              <a:solidFill>
                <a:srgbClr val="002060"/>
              </a:solidFill>
              <a:latin typeface="Helvetica" charset="0"/>
              <a:ea typeface="Helvetica" charset="0"/>
              <a:cs typeface="Helvetica" charset="0"/>
              <a:sym typeface="Arial"/>
            </a:endParaRPr>
          </a:p>
          <a:p>
            <a:pPr marL="0" marR="0" lvl="0" indent="0" algn="ctr" rtl="0">
              <a:lnSpc>
                <a:spcPct val="100000"/>
              </a:lnSpc>
              <a:spcBef>
                <a:spcPts val="0"/>
              </a:spcBef>
              <a:spcAft>
                <a:spcPts val="0"/>
              </a:spcAft>
              <a:buClr>
                <a:srgbClr val="00B1E7"/>
              </a:buClr>
              <a:buSzPct val="25000"/>
              <a:buFont typeface="Arial"/>
              <a:buNone/>
            </a:pPr>
            <a:r>
              <a:rPr lang="en" sz="5400" b="1" dirty="0" smtClean="0">
                <a:solidFill>
                  <a:srgbClr val="00B0F0"/>
                </a:solidFill>
                <a:latin typeface="Helvetica" charset="0"/>
                <a:ea typeface="Helvetica" charset="0"/>
                <a:cs typeface="Helvetica" charset="0"/>
                <a:sym typeface="Arial"/>
              </a:rPr>
              <a:t>Data</a:t>
            </a:r>
            <a:endParaRPr lang="en" dirty="0">
              <a:solidFill>
                <a:srgbClr val="00B0F0"/>
              </a:solidFill>
              <a:latin typeface="Helvetica" charset="0"/>
              <a:ea typeface="Helvetica" charset="0"/>
              <a:cs typeface="Helvetica" charset="0"/>
              <a:sym typeface="Arial"/>
            </a:endParaRPr>
          </a:p>
          <a:p>
            <a:pPr marL="0" marR="0" lvl="0" indent="0" algn="ctr" rtl="0">
              <a:lnSpc>
                <a:spcPct val="100000"/>
              </a:lnSpc>
              <a:spcBef>
                <a:spcPts val="0"/>
              </a:spcBef>
              <a:spcAft>
                <a:spcPts val="0"/>
              </a:spcAft>
              <a:buClr>
                <a:srgbClr val="595959"/>
              </a:buClr>
              <a:buSzPct val="25000"/>
              <a:buFont typeface="Arial"/>
              <a:buNone/>
            </a:pPr>
            <a:endParaRPr lang="en" dirty="0">
              <a:solidFill>
                <a:srgbClr val="595959"/>
              </a:solidFill>
              <a:latin typeface="Helvetica" charset="0"/>
              <a:ea typeface="Helvetica" charset="0"/>
              <a:cs typeface="Helvetica" charset="0"/>
              <a:sym typeface="Arial"/>
            </a:endParaRPr>
          </a:p>
        </p:txBody>
      </p:sp>
      <p:pic>
        <p:nvPicPr>
          <p:cNvPr id="1030" name="Picture 6" descr="Image result for data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60296"/>
            <a:ext cx="3733800"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7490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8229600" cy="536971"/>
          </a:xfrm>
        </p:spPr>
        <p:txBody>
          <a:bodyPr/>
          <a:lstStyle/>
          <a:p>
            <a:r>
              <a:rPr lang="en-US" sz="2800" b="1" dirty="0" smtClean="0">
                <a:solidFill>
                  <a:schemeClr val="tx1"/>
                </a:solidFill>
                <a:latin typeface="Californian FB" panose="0207040306080B030204" pitchFamily="18" charset="0"/>
              </a:rPr>
              <a:t>Data and Data Sets</a:t>
            </a:r>
            <a:endParaRPr lang="en-US" sz="2800" b="1" dirty="0">
              <a:solidFill>
                <a:schemeClr val="tx1"/>
              </a:solidFill>
              <a:latin typeface="Californian FB" panose="0207040306080B030204" pitchFamily="18" charset="0"/>
            </a:endParaRPr>
          </a:p>
        </p:txBody>
      </p:sp>
      <p:sp>
        <p:nvSpPr>
          <p:cNvPr id="3" name="Content Placeholder 2"/>
          <p:cNvSpPr>
            <a:spLocks noGrp="1"/>
          </p:cNvSpPr>
          <p:nvPr>
            <p:ph idx="1"/>
          </p:nvPr>
        </p:nvSpPr>
        <p:spPr/>
        <p:txBody>
          <a:bodyPr/>
          <a:lstStyle/>
          <a:p>
            <a:r>
              <a:rPr lang="en-US" sz="2000" b="1" dirty="0" smtClean="0">
                <a:solidFill>
                  <a:schemeClr val="tx1"/>
                </a:solidFill>
                <a:latin typeface="Californian FB" panose="0207040306080B030204" pitchFamily="18" charset="0"/>
              </a:rPr>
              <a:t>Data</a:t>
            </a:r>
            <a:r>
              <a:rPr lang="en-US" sz="2400" dirty="0" smtClean="0">
                <a:solidFill>
                  <a:schemeClr val="tx1"/>
                </a:solidFill>
                <a:latin typeface="Californian FB" panose="0207040306080B030204" pitchFamily="18" charset="0"/>
              </a:rPr>
              <a:t> are facts and figures collected summarized, analyzed and interpreted.</a:t>
            </a:r>
          </a:p>
          <a:p>
            <a:endParaRPr lang="en-US" sz="2400" dirty="0">
              <a:solidFill>
                <a:schemeClr val="tx1"/>
              </a:solidFill>
              <a:latin typeface="Californian FB" panose="0207040306080B030204" pitchFamily="18" charset="0"/>
            </a:endParaRPr>
          </a:p>
          <a:p>
            <a:r>
              <a:rPr lang="en-US" sz="2400" dirty="0" smtClean="0">
                <a:solidFill>
                  <a:schemeClr val="tx1"/>
                </a:solidFill>
                <a:latin typeface="Californian FB" panose="0207040306080B030204" pitchFamily="18" charset="0"/>
              </a:rPr>
              <a:t>The data collected in a particular study are referred to as dataset.</a:t>
            </a:r>
            <a:endParaRPr lang="en-US" sz="2400" dirty="0">
              <a:solidFill>
                <a:schemeClr val="tx1"/>
              </a:solidFill>
              <a:latin typeface="Californian FB" panose="0207040306080B030204" pitchFamily="18" charset="0"/>
            </a:endParaRPr>
          </a:p>
        </p:txBody>
      </p:sp>
    </p:spTree>
    <p:extLst>
      <p:ext uri="{BB962C8B-B14F-4D97-AF65-F5344CB8AC3E}">
        <p14:creationId xmlns:p14="http://schemas.microsoft.com/office/powerpoint/2010/main" val="1877531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3180"/>
            <a:ext cx="8229600" cy="536971"/>
          </a:xfrm>
        </p:spPr>
        <p:txBody>
          <a:bodyPr/>
          <a:lstStyle/>
          <a:p>
            <a:pPr algn="ctr"/>
            <a:r>
              <a:rPr lang="en-US" sz="3200" dirty="0" smtClean="0">
                <a:latin typeface="Californian FB" panose="0207040306080B030204" pitchFamily="18" charset="0"/>
              </a:rPr>
              <a:t>Types of </a:t>
            </a:r>
            <a:r>
              <a:rPr lang="en-US" sz="3200" b="1" dirty="0" smtClean="0">
                <a:ln w="0"/>
                <a:solidFill>
                  <a:schemeClr val="tx1"/>
                </a:solidFill>
                <a:effectLst>
                  <a:outerShdw blurRad="38100" dist="19050" dir="2700000" algn="tl" rotWithShape="0">
                    <a:schemeClr val="dk1">
                      <a:alpha val="40000"/>
                    </a:schemeClr>
                  </a:outerShdw>
                </a:effectLst>
                <a:latin typeface="Californian FB" panose="0207040306080B030204" pitchFamily="18" charset="0"/>
              </a:rPr>
              <a:t>Data</a:t>
            </a:r>
            <a:endParaRPr lang="en-US" sz="3200" b="1" dirty="0">
              <a:latin typeface="Californian FB" panose="0207040306080B030204" pitchFamily="18" charset="0"/>
            </a:endParaRPr>
          </a:p>
        </p:txBody>
      </p:sp>
      <p:sp>
        <p:nvSpPr>
          <p:cNvPr id="3" name="Content Placeholder 2"/>
          <p:cNvSpPr>
            <a:spLocks noGrp="1"/>
          </p:cNvSpPr>
          <p:nvPr>
            <p:ph idx="1"/>
          </p:nvPr>
        </p:nvSpPr>
        <p:spPr>
          <a:xfrm>
            <a:off x="304800" y="1253173"/>
            <a:ext cx="8229600" cy="3394472"/>
          </a:xfrm>
        </p:spPr>
        <p:txBody>
          <a:bodyPr/>
          <a:lstStyle/>
          <a:p>
            <a:r>
              <a:rPr lang="en-US" sz="2000" dirty="0" smtClean="0"/>
              <a:t>Data are classified into two types: </a:t>
            </a:r>
          </a:p>
          <a:p>
            <a:pPr lvl="1"/>
            <a:r>
              <a:rPr lang="en-US" sz="1600" dirty="0" smtClean="0"/>
              <a:t>Qualitative data</a:t>
            </a:r>
          </a:p>
          <a:p>
            <a:pPr lvl="1"/>
            <a:r>
              <a:rPr lang="en-US" sz="1600" dirty="0" smtClean="0"/>
              <a:t>Quantitative data</a:t>
            </a:r>
          </a:p>
          <a:p>
            <a:pPr lvl="1"/>
            <a:endParaRPr lang="en-US" sz="1600" dirty="0" smtClean="0"/>
          </a:p>
          <a:p>
            <a:pPr marL="457200" lvl="1" indent="0">
              <a:buNone/>
            </a:pPr>
            <a:endParaRPr lang="en-US" sz="1600" dirty="0"/>
          </a:p>
          <a:p>
            <a:r>
              <a:rPr lang="en-US" sz="2000" dirty="0" smtClean="0"/>
              <a:t>Based on Mathematical properties</a:t>
            </a:r>
          </a:p>
          <a:p>
            <a:pPr lvl="1"/>
            <a:r>
              <a:rPr lang="en-US" sz="1600" dirty="0" smtClean="0"/>
              <a:t>Nominal</a:t>
            </a:r>
          </a:p>
          <a:p>
            <a:pPr lvl="1"/>
            <a:r>
              <a:rPr lang="en-US" sz="1600" dirty="0" smtClean="0"/>
              <a:t>Ordinal</a:t>
            </a:r>
          </a:p>
          <a:p>
            <a:pPr lvl="1"/>
            <a:r>
              <a:rPr lang="en-US" sz="1600" dirty="0" smtClean="0"/>
              <a:t>Interval</a:t>
            </a:r>
          </a:p>
          <a:p>
            <a:pPr lvl="1"/>
            <a:r>
              <a:rPr lang="en-US" sz="1600" dirty="0" smtClean="0"/>
              <a:t>Ratio</a:t>
            </a:r>
          </a:p>
        </p:txBody>
      </p:sp>
      <p:cxnSp>
        <p:nvCxnSpPr>
          <p:cNvPr id="11" name="Elbow Connector 10"/>
          <p:cNvCxnSpPr/>
          <p:nvPr/>
        </p:nvCxnSpPr>
        <p:spPr>
          <a:xfrm>
            <a:off x="5791200" y="961424"/>
            <a:ext cx="838200" cy="737599"/>
          </a:xfrm>
          <a:prstGeom prst="bentConnector3">
            <a:avLst>
              <a:gd name="adj1" fmla="val 100157"/>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p:cNvSpPr/>
          <p:nvPr/>
        </p:nvSpPr>
        <p:spPr>
          <a:xfrm>
            <a:off x="4388069" y="2326830"/>
            <a:ext cx="1600200" cy="533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Categorical (Qualitative)</a:t>
            </a:r>
            <a:endParaRPr lang="en-US" dirty="0"/>
          </a:p>
        </p:txBody>
      </p:sp>
      <p:sp>
        <p:nvSpPr>
          <p:cNvPr id="14" name="Rectangle 13"/>
          <p:cNvSpPr/>
          <p:nvPr/>
        </p:nvSpPr>
        <p:spPr>
          <a:xfrm>
            <a:off x="6934200" y="2335595"/>
            <a:ext cx="1600200" cy="533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Numerical</a:t>
            </a:r>
          </a:p>
          <a:p>
            <a:pPr algn="ctr"/>
            <a:r>
              <a:rPr lang="en-US" dirty="0" smtClean="0"/>
              <a:t>(Quantitative)</a:t>
            </a:r>
            <a:endParaRPr lang="en-US" dirty="0"/>
          </a:p>
        </p:txBody>
      </p:sp>
      <p:sp>
        <p:nvSpPr>
          <p:cNvPr id="25" name="Rectangle 24"/>
          <p:cNvSpPr/>
          <p:nvPr/>
        </p:nvSpPr>
        <p:spPr>
          <a:xfrm>
            <a:off x="5988269" y="3636292"/>
            <a:ext cx="1562100" cy="2667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Interval</a:t>
            </a:r>
            <a:endParaRPr lang="en-US" dirty="0"/>
          </a:p>
        </p:txBody>
      </p:sp>
      <p:sp>
        <p:nvSpPr>
          <p:cNvPr id="26" name="Rectangle 25"/>
          <p:cNvSpPr/>
          <p:nvPr/>
        </p:nvSpPr>
        <p:spPr>
          <a:xfrm>
            <a:off x="7637081" y="4001678"/>
            <a:ext cx="1354519" cy="2464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R</a:t>
            </a:r>
            <a:r>
              <a:rPr lang="en-US" dirty="0" smtClean="0"/>
              <a:t>atio</a:t>
            </a:r>
            <a:endParaRPr lang="en-US" dirty="0"/>
          </a:p>
        </p:txBody>
      </p:sp>
      <p:cxnSp>
        <p:nvCxnSpPr>
          <p:cNvPr id="30" name="Elbow Connector 29"/>
          <p:cNvCxnSpPr>
            <a:stCxn id="14" idx="2"/>
            <a:endCxn id="25" idx="0"/>
          </p:cNvCxnSpPr>
          <p:nvPr/>
        </p:nvCxnSpPr>
        <p:spPr>
          <a:xfrm rot="5400000">
            <a:off x="6868162" y="2770153"/>
            <a:ext cx="767297" cy="964981"/>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1" name="Elbow Connector 30"/>
          <p:cNvCxnSpPr/>
          <p:nvPr/>
        </p:nvCxnSpPr>
        <p:spPr>
          <a:xfrm rot="16200000" flipH="1">
            <a:off x="7626633" y="3269569"/>
            <a:ext cx="777636" cy="580697"/>
          </a:xfrm>
          <a:prstGeom prst="bentConnector3">
            <a:avLst>
              <a:gd name="adj1" fmla="val 13508"/>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Elbow Connector 68"/>
          <p:cNvCxnSpPr/>
          <p:nvPr/>
        </p:nvCxnSpPr>
        <p:spPr>
          <a:xfrm rot="16200000" flipH="1">
            <a:off x="6456852" y="1050336"/>
            <a:ext cx="8765" cy="2546131"/>
          </a:xfrm>
          <a:prstGeom prst="bentConnector3">
            <a:avLst>
              <a:gd name="adj1" fmla="val -7044872"/>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4" name="Rectangle 83"/>
          <p:cNvSpPr/>
          <p:nvPr/>
        </p:nvSpPr>
        <p:spPr>
          <a:xfrm>
            <a:off x="3003331" y="3933887"/>
            <a:ext cx="1416269" cy="2613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Nominal</a:t>
            </a:r>
            <a:endParaRPr lang="en-US" dirty="0"/>
          </a:p>
        </p:txBody>
      </p:sp>
      <p:cxnSp>
        <p:nvCxnSpPr>
          <p:cNvPr id="86" name="Elbow Connector 85"/>
          <p:cNvCxnSpPr>
            <a:stCxn id="12" idx="2"/>
            <a:endCxn id="84" idx="0"/>
          </p:cNvCxnSpPr>
          <p:nvPr/>
        </p:nvCxnSpPr>
        <p:spPr>
          <a:xfrm rot="5400000">
            <a:off x="3912990" y="2658707"/>
            <a:ext cx="1073657" cy="1476703"/>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102" name="Rectangle 101"/>
          <p:cNvSpPr/>
          <p:nvPr/>
        </p:nvSpPr>
        <p:spPr>
          <a:xfrm>
            <a:off x="4527989" y="3641672"/>
            <a:ext cx="1416269" cy="2613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Ordinal</a:t>
            </a:r>
            <a:endParaRPr lang="en-US" dirty="0"/>
          </a:p>
        </p:txBody>
      </p:sp>
      <p:cxnSp>
        <p:nvCxnSpPr>
          <p:cNvPr id="103" name="Elbow Connector 102"/>
          <p:cNvCxnSpPr/>
          <p:nvPr/>
        </p:nvCxnSpPr>
        <p:spPr>
          <a:xfrm rot="16200000" flipH="1">
            <a:off x="5108045" y="3273562"/>
            <a:ext cx="474578" cy="269655"/>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3606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up)">
                                      <p:cBhvr>
                                        <p:cTn id="10" dur="500"/>
                                        <p:tgtEl>
                                          <p:spTgt spid="6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up)">
                                      <p:cBhvr>
                                        <p:cTn id="38" dur="500"/>
                                        <p:tgtEl>
                                          <p:spTgt spid="30"/>
                                        </p:tgtEl>
                                      </p:cBhvr>
                                    </p:animEffect>
                                  </p:childTnLst>
                                </p:cTn>
                              </p:par>
                              <p:par>
                                <p:cTn id="39" presetID="22" presetClass="entr" presetSubtype="1"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up)">
                                      <p:cBhvr>
                                        <p:cTn id="52" dur="500"/>
                                        <p:tgtEl>
                                          <p:spTgt spid="8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up)">
                                      <p:cBhvr>
                                        <p:cTn id="55" dur="500"/>
                                        <p:tgtEl>
                                          <p:spTgt spid="8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wipe(up)">
                                      <p:cBhvr>
                                        <p:cTn id="58" dur="500"/>
                                        <p:tgtEl>
                                          <p:spTgt spid="102"/>
                                        </p:tgtEl>
                                      </p:cBhvr>
                                    </p:animEffect>
                                  </p:childTnLst>
                                </p:cTn>
                              </p:par>
                              <p:par>
                                <p:cTn id="59" presetID="22" presetClass="entr" presetSubtype="1"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animEffect transition="in" filter="wipe(up)">
                                      <p:cBhvr>
                                        <p:cTn id="6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5" grpId="0" animBg="1"/>
      <p:bldP spid="26" grpId="0" animBg="1"/>
      <p:bldP spid="84" grpId="0" animBg="1"/>
      <p:bldP spid="10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3180"/>
            <a:ext cx="8229600" cy="536971"/>
          </a:xfrm>
        </p:spPr>
        <p:txBody>
          <a:bodyPr/>
          <a:lstStyle/>
          <a:p>
            <a:pPr algn="ctr"/>
            <a:r>
              <a:rPr lang="en-US" sz="3200" dirty="0" smtClean="0">
                <a:latin typeface="Californian FB" panose="0207040306080B030204" pitchFamily="18" charset="0"/>
              </a:rPr>
              <a:t>Nominal </a:t>
            </a:r>
            <a:r>
              <a:rPr lang="en-US" sz="3200" b="1" dirty="0" smtClean="0">
                <a:ln w="0"/>
                <a:solidFill>
                  <a:srgbClr val="0070C0"/>
                </a:solidFill>
                <a:effectLst>
                  <a:outerShdw blurRad="38100" dist="19050" dir="2700000" algn="tl" rotWithShape="0">
                    <a:schemeClr val="dk1">
                      <a:alpha val="40000"/>
                    </a:schemeClr>
                  </a:outerShdw>
                </a:effectLst>
                <a:latin typeface="Californian FB" panose="0207040306080B030204" pitchFamily="18" charset="0"/>
              </a:rPr>
              <a:t>Data </a:t>
            </a:r>
            <a:r>
              <a:rPr lang="en-US" sz="1800" b="1" dirty="0" smtClean="0">
                <a:ln w="0"/>
                <a:effectLst>
                  <a:outerShdw blurRad="38100" dist="19050" dir="2700000" algn="tl" rotWithShape="0">
                    <a:schemeClr val="dk1">
                      <a:alpha val="40000"/>
                    </a:schemeClr>
                  </a:outerShdw>
                </a:effectLst>
                <a:latin typeface="Californian FB" panose="0207040306080B030204" pitchFamily="18" charset="0"/>
              </a:rPr>
              <a:t>(Qualitative)</a:t>
            </a:r>
            <a:endParaRPr lang="en-US" sz="3200" b="1" dirty="0">
              <a:latin typeface="Californian FB" panose="0207040306080B030204" pitchFamily="18" charset="0"/>
            </a:endParaRPr>
          </a:p>
        </p:txBody>
      </p:sp>
      <p:sp>
        <p:nvSpPr>
          <p:cNvPr id="3" name="Content Placeholder 2"/>
          <p:cNvSpPr>
            <a:spLocks noGrp="1"/>
          </p:cNvSpPr>
          <p:nvPr>
            <p:ph idx="1"/>
          </p:nvPr>
        </p:nvSpPr>
        <p:spPr>
          <a:xfrm>
            <a:off x="304800" y="1253173"/>
            <a:ext cx="8229600" cy="3394472"/>
          </a:xfrm>
        </p:spPr>
        <p:txBody>
          <a:bodyPr/>
          <a:lstStyle/>
          <a:p>
            <a:r>
              <a:rPr lang="en-US" sz="2000" dirty="0" smtClean="0"/>
              <a:t>Nominal means name and count</a:t>
            </a:r>
          </a:p>
          <a:p>
            <a:pPr lvl="1"/>
            <a:r>
              <a:rPr lang="en-US" sz="1400" dirty="0" smtClean="0"/>
              <a:t>Data are alphabetic or numerical in name</a:t>
            </a:r>
            <a:endParaRPr lang="en-US" sz="1800" dirty="0"/>
          </a:p>
          <a:p>
            <a:r>
              <a:rPr lang="en-US" sz="1800" dirty="0" smtClean="0"/>
              <a:t>They are categories without order or direction</a:t>
            </a:r>
          </a:p>
          <a:p>
            <a:r>
              <a:rPr lang="en-US" sz="1800" dirty="0" smtClean="0"/>
              <a:t>They use to keep track of people, objects and events.</a:t>
            </a:r>
          </a:p>
          <a:p>
            <a:endParaRPr lang="en-US" sz="1800"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2643908"/>
            <a:ext cx="2362200" cy="2304585"/>
          </a:xfrm>
          <a:prstGeom prst="rect">
            <a:avLst/>
          </a:prstGeom>
        </p:spPr>
      </p:pic>
      <p:graphicFrame>
        <p:nvGraphicFramePr>
          <p:cNvPr id="4" name="Table 3"/>
          <p:cNvGraphicFramePr>
            <a:graphicFrameLocks noGrp="1"/>
          </p:cNvGraphicFramePr>
          <p:nvPr/>
        </p:nvGraphicFramePr>
        <p:xfrm>
          <a:off x="6781800" y="1809750"/>
          <a:ext cx="2085648" cy="2717627"/>
        </p:xfrm>
        <a:graphic>
          <a:graphicData uri="http://schemas.openxmlformats.org/drawingml/2006/table">
            <a:tbl>
              <a:tblPr firstRow="1" bandRow="1">
                <a:tableStyleId>{C083E6E3-FA7D-4D7B-A595-EF9225AFEA82}</a:tableStyleId>
              </a:tblPr>
              <a:tblGrid>
                <a:gridCol w="1042824"/>
                <a:gridCol w="1042824"/>
              </a:tblGrid>
              <a:tr h="431627">
                <a:tc>
                  <a:txBody>
                    <a:bodyPr/>
                    <a:lstStyle/>
                    <a:p>
                      <a:r>
                        <a:rPr lang="en-US" sz="1200" dirty="0" smtClean="0"/>
                        <a:t>Continent</a:t>
                      </a:r>
                      <a:r>
                        <a:rPr lang="en-US" sz="1200" baseline="0" dirty="0" smtClean="0"/>
                        <a:t> </a:t>
                      </a:r>
                      <a:endParaRPr lang="en-US" sz="1200" b="1" dirty="0">
                        <a:latin typeface="Californian FB" pitchFamily="18" charset="0"/>
                      </a:endParaRPr>
                    </a:p>
                  </a:txBody>
                  <a:tcPr/>
                </a:tc>
                <a:tc>
                  <a:txBody>
                    <a:bodyPr/>
                    <a:lstStyle/>
                    <a:p>
                      <a:r>
                        <a:rPr lang="en-US" sz="1200" dirty="0" smtClean="0"/>
                        <a:t>Sales</a:t>
                      </a:r>
                      <a:r>
                        <a:rPr lang="en-US" sz="1200" baseline="0" dirty="0" smtClean="0"/>
                        <a:t>  (unit)</a:t>
                      </a:r>
                      <a:endParaRPr lang="en-US" sz="1200" b="1" dirty="0">
                        <a:latin typeface="Californian FB" pitchFamily="18" charset="0"/>
                      </a:endParaRPr>
                    </a:p>
                  </a:txBody>
                  <a:tcPr/>
                </a:tc>
              </a:tr>
              <a:tr h="452397">
                <a:tc>
                  <a:txBody>
                    <a:bodyPr/>
                    <a:lstStyle/>
                    <a:p>
                      <a:r>
                        <a:rPr lang="en-US" sz="1200" dirty="0" smtClean="0"/>
                        <a:t>North America</a:t>
                      </a:r>
                      <a:endParaRPr lang="en-US" sz="1200" dirty="0">
                        <a:latin typeface="Californian FB" pitchFamily="18" charset="0"/>
                      </a:endParaRPr>
                    </a:p>
                  </a:txBody>
                  <a:tcPr/>
                </a:tc>
                <a:tc>
                  <a:txBody>
                    <a:bodyPr/>
                    <a:lstStyle/>
                    <a:p>
                      <a:pPr algn="ctr"/>
                      <a:r>
                        <a:rPr lang="en-US" sz="1200" dirty="0" smtClean="0"/>
                        <a:t>1,500</a:t>
                      </a:r>
                      <a:endParaRPr lang="en-US" sz="1200" i="0" dirty="0">
                        <a:latin typeface="Californian FB" pitchFamily="18" charset="0"/>
                      </a:endParaRPr>
                    </a:p>
                  </a:txBody>
                  <a:tcPr/>
                </a:tc>
              </a:tr>
              <a:tr h="452397">
                <a:tc>
                  <a:txBody>
                    <a:bodyPr/>
                    <a:lstStyle/>
                    <a:p>
                      <a:r>
                        <a:rPr lang="en-US" sz="1200" dirty="0" smtClean="0"/>
                        <a:t>South</a:t>
                      </a:r>
                      <a:r>
                        <a:rPr lang="en-US" sz="1200" baseline="0" dirty="0" smtClean="0"/>
                        <a:t> America</a:t>
                      </a:r>
                      <a:endParaRPr lang="en-US" sz="1200" dirty="0">
                        <a:latin typeface="Californian FB" pitchFamily="18" charset="0"/>
                      </a:endParaRPr>
                    </a:p>
                  </a:txBody>
                  <a:tcPr/>
                </a:tc>
                <a:tc>
                  <a:txBody>
                    <a:bodyPr/>
                    <a:lstStyle/>
                    <a:p>
                      <a:pPr algn="ctr"/>
                      <a:r>
                        <a:rPr lang="en-US" sz="1200" dirty="0" smtClean="0"/>
                        <a:t>500</a:t>
                      </a:r>
                      <a:endParaRPr lang="en-US" sz="1200" i="0" dirty="0">
                        <a:latin typeface="Californian FB" pitchFamily="18" charset="0"/>
                      </a:endParaRPr>
                    </a:p>
                  </a:txBody>
                  <a:tcPr/>
                </a:tc>
              </a:tr>
              <a:tr h="266116">
                <a:tc>
                  <a:txBody>
                    <a:bodyPr/>
                    <a:lstStyle/>
                    <a:p>
                      <a:r>
                        <a:rPr lang="en-US" sz="1200" dirty="0" smtClean="0"/>
                        <a:t>Europe</a:t>
                      </a:r>
                      <a:endParaRPr lang="en-US" sz="1200" dirty="0">
                        <a:latin typeface="Californian FB" pitchFamily="18" charset="0"/>
                      </a:endParaRPr>
                    </a:p>
                  </a:txBody>
                  <a:tcPr/>
                </a:tc>
                <a:tc>
                  <a:txBody>
                    <a:bodyPr/>
                    <a:lstStyle/>
                    <a:p>
                      <a:pPr algn="ctr"/>
                      <a:r>
                        <a:rPr lang="en-US" sz="1200" dirty="0" smtClean="0"/>
                        <a:t>1,500</a:t>
                      </a:r>
                      <a:endParaRPr lang="en-US" sz="1200" i="0" dirty="0">
                        <a:latin typeface="Californian FB" pitchFamily="18" charset="0"/>
                      </a:endParaRPr>
                    </a:p>
                  </a:txBody>
                  <a:tcPr/>
                </a:tc>
              </a:tr>
              <a:tr h="266116">
                <a:tc>
                  <a:txBody>
                    <a:bodyPr/>
                    <a:lstStyle/>
                    <a:p>
                      <a:r>
                        <a:rPr lang="en-US" sz="1200" dirty="0" smtClean="0"/>
                        <a:t>Asia</a:t>
                      </a:r>
                      <a:endParaRPr lang="en-US" sz="1200" dirty="0">
                        <a:latin typeface="Californian FB" pitchFamily="18" charset="0"/>
                      </a:endParaRPr>
                    </a:p>
                  </a:txBody>
                  <a:tcPr/>
                </a:tc>
                <a:tc>
                  <a:txBody>
                    <a:bodyPr/>
                    <a:lstStyle/>
                    <a:p>
                      <a:pPr algn="ctr"/>
                      <a:r>
                        <a:rPr lang="en-US" sz="1200" dirty="0" smtClean="0"/>
                        <a:t>2,000</a:t>
                      </a:r>
                      <a:endParaRPr lang="en-US" sz="1200" i="0" dirty="0">
                        <a:latin typeface="Californian FB" pitchFamily="18" charset="0"/>
                      </a:endParaRPr>
                    </a:p>
                  </a:txBody>
                  <a:tcPr/>
                </a:tc>
              </a:tr>
              <a:tr h="266116">
                <a:tc>
                  <a:txBody>
                    <a:bodyPr/>
                    <a:lstStyle/>
                    <a:p>
                      <a:r>
                        <a:rPr lang="en-US" sz="1200" dirty="0" smtClean="0"/>
                        <a:t>Oceania</a:t>
                      </a:r>
                      <a:endParaRPr lang="en-US" sz="1200" dirty="0">
                        <a:latin typeface="Californian FB" pitchFamily="18" charset="0"/>
                      </a:endParaRPr>
                    </a:p>
                  </a:txBody>
                  <a:tcPr/>
                </a:tc>
                <a:tc>
                  <a:txBody>
                    <a:bodyPr/>
                    <a:lstStyle/>
                    <a:p>
                      <a:pPr algn="ctr"/>
                      <a:r>
                        <a:rPr lang="en-US" sz="1200" dirty="0" smtClean="0"/>
                        <a:t>1,000</a:t>
                      </a:r>
                      <a:endParaRPr lang="en-US" sz="1200" i="0" dirty="0">
                        <a:latin typeface="Californian FB" pitchFamily="18" charset="0"/>
                      </a:endParaRPr>
                    </a:p>
                  </a:txBody>
                  <a:tcPr/>
                </a:tc>
              </a:tr>
              <a:tr h="266116">
                <a:tc>
                  <a:txBody>
                    <a:bodyPr/>
                    <a:lstStyle/>
                    <a:p>
                      <a:r>
                        <a:rPr lang="en-US" sz="1200" dirty="0" smtClean="0"/>
                        <a:t>Africa</a:t>
                      </a:r>
                      <a:endParaRPr lang="en-US" sz="1200" dirty="0">
                        <a:latin typeface="Californian FB" pitchFamily="18" charset="0"/>
                      </a:endParaRPr>
                    </a:p>
                  </a:txBody>
                  <a:tcPr/>
                </a:tc>
                <a:tc>
                  <a:txBody>
                    <a:bodyPr/>
                    <a:lstStyle/>
                    <a:p>
                      <a:pPr algn="ctr"/>
                      <a:r>
                        <a:rPr lang="en-US" sz="1200" dirty="0" smtClean="0"/>
                        <a:t>500</a:t>
                      </a:r>
                      <a:endParaRPr lang="en-US" sz="1200" i="0" dirty="0">
                        <a:latin typeface="Californian FB" pitchFamily="18" charset="0"/>
                      </a:endParaRPr>
                    </a:p>
                  </a:txBody>
                  <a:tcPr/>
                </a:tc>
              </a:tr>
              <a:tr h="266116">
                <a:tc>
                  <a:txBody>
                    <a:bodyPr/>
                    <a:lstStyle/>
                    <a:p>
                      <a:r>
                        <a:rPr lang="en-US" sz="1200" dirty="0" smtClean="0"/>
                        <a:t>Antarctica</a:t>
                      </a:r>
                      <a:endParaRPr lang="en-US" sz="1200" dirty="0">
                        <a:latin typeface="Californian FB" pitchFamily="18" charset="0"/>
                      </a:endParaRPr>
                    </a:p>
                  </a:txBody>
                  <a:tcPr/>
                </a:tc>
                <a:tc>
                  <a:txBody>
                    <a:bodyPr/>
                    <a:lstStyle/>
                    <a:p>
                      <a:pPr algn="ctr"/>
                      <a:r>
                        <a:rPr lang="en-US" sz="1200" dirty="0" smtClean="0"/>
                        <a:t>1</a:t>
                      </a:r>
                      <a:endParaRPr lang="en-US" sz="1200" i="0" dirty="0">
                        <a:latin typeface="Californian FB" pitchFamily="18" charset="0"/>
                      </a:endParaRPr>
                    </a:p>
                  </a:txBody>
                  <a:tcPr/>
                </a:tc>
              </a:tr>
            </a:tbl>
          </a:graphicData>
        </a:graphic>
      </p:graphicFrame>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2882804"/>
            <a:ext cx="3540049" cy="1764841"/>
          </a:xfrm>
          <a:prstGeom prst="rect">
            <a:avLst/>
          </a:prstGeom>
        </p:spPr>
      </p:pic>
    </p:spTree>
    <p:extLst>
      <p:ext uri="{BB962C8B-B14F-4D97-AF65-F5344CB8AC3E}">
        <p14:creationId xmlns:p14="http://schemas.microsoft.com/office/powerpoint/2010/main" val="292123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3180"/>
            <a:ext cx="8229600" cy="536971"/>
          </a:xfrm>
        </p:spPr>
        <p:txBody>
          <a:bodyPr/>
          <a:lstStyle/>
          <a:p>
            <a:pPr algn="ctr"/>
            <a:r>
              <a:rPr lang="en-US" sz="3200" dirty="0" smtClean="0">
                <a:latin typeface="Californian FB" panose="0207040306080B030204" pitchFamily="18" charset="0"/>
              </a:rPr>
              <a:t>Ordinal </a:t>
            </a:r>
            <a:r>
              <a:rPr lang="en-US" sz="3200" b="1" dirty="0" smtClean="0">
                <a:ln w="0"/>
                <a:solidFill>
                  <a:srgbClr val="0070C0"/>
                </a:solidFill>
                <a:effectLst>
                  <a:outerShdw blurRad="38100" dist="19050" dir="2700000" algn="tl" rotWithShape="0">
                    <a:schemeClr val="dk1">
                      <a:alpha val="40000"/>
                    </a:schemeClr>
                  </a:outerShdw>
                </a:effectLst>
                <a:latin typeface="Californian FB" panose="0207040306080B030204" pitchFamily="18" charset="0"/>
              </a:rPr>
              <a:t>Data </a:t>
            </a:r>
            <a:r>
              <a:rPr lang="en-US" sz="1800" b="1" dirty="0" smtClean="0">
                <a:ln w="0"/>
                <a:effectLst>
                  <a:outerShdw blurRad="38100" dist="19050" dir="2700000" algn="tl" rotWithShape="0">
                    <a:schemeClr val="dk1">
                      <a:alpha val="40000"/>
                    </a:schemeClr>
                  </a:outerShdw>
                </a:effectLst>
                <a:latin typeface="Californian FB" panose="0207040306080B030204" pitchFamily="18" charset="0"/>
              </a:rPr>
              <a:t>(Qualitative)</a:t>
            </a:r>
            <a:endParaRPr lang="en-US" sz="3200" b="1" dirty="0">
              <a:latin typeface="Californian FB" panose="0207040306080B030204" pitchFamily="18" charset="0"/>
            </a:endParaRPr>
          </a:p>
        </p:txBody>
      </p:sp>
      <p:sp>
        <p:nvSpPr>
          <p:cNvPr id="3" name="Content Placeholder 2"/>
          <p:cNvSpPr>
            <a:spLocks noGrp="1"/>
          </p:cNvSpPr>
          <p:nvPr>
            <p:ph idx="1"/>
          </p:nvPr>
        </p:nvSpPr>
        <p:spPr>
          <a:xfrm>
            <a:off x="304800" y="1253173"/>
            <a:ext cx="8229600" cy="3394472"/>
          </a:xfrm>
        </p:spPr>
        <p:txBody>
          <a:bodyPr/>
          <a:lstStyle/>
          <a:p>
            <a:r>
              <a:rPr lang="en-US" sz="2000" dirty="0" smtClean="0"/>
              <a:t>Ordinal means rank or order</a:t>
            </a:r>
          </a:p>
          <a:p>
            <a:r>
              <a:rPr lang="en-US" sz="1800" dirty="0" smtClean="0"/>
              <a:t>Data place in order. They are ordered categories like ranking </a:t>
            </a:r>
          </a:p>
          <a:p>
            <a:pPr marL="0" indent="0">
              <a:buNone/>
            </a:pPr>
            <a:r>
              <a:rPr lang="en-US" sz="1800" dirty="0" smtClean="0"/>
              <a:t>or scaling.</a:t>
            </a:r>
          </a:p>
          <a:p>
            <a:r>
              <a:rPr lang="en-US" sz="1800" dirty="0" smtClean="0"/>
              <a:t>Has no absolute value </a:t>
            </a:r>
          </a:p>
          <a:p>
            <a:r>
              <a:rPr lang="en-US" sz="1800" dirty="0" smtClean="0"/>
              <a:t>More precise comparison are not possible</a:t>
            </a:r>
          </a:p>
          <a:p>
            <a:endParaRPr lang="en-US" sz="1800" dirty="0"/>
          </a:p>
        </p:txBody>
      </p:sp>
      <p:pic>
        <p:nvPicPr>
          <p:cNvPr id="3074"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1394" y="2038350"/>
            <a:ext cx="2310006" cy="2434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465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3180"/>
            <a:ext cx="8229600" cy="536971"/>
          </a:xfrm>
        </p:spPr>
        <p:txBody>
          <a:bodyPr/>
          <a:lstStyle/>
          <a:p>
            <a:pPr algn="ctr"/>
            <a:r>
              <a:rPr lang="en-US" sz="3200" dirty="0" smtClean="0">
                <a:latin typeface="Californian FB" panose="0207040306080B030204" pitchFamily="18" charset="0"/>
              </a:rPr>
              <a:t>Interval </a:t>
            </a:r>
            <a:r>
              <a:rPr lang="en-US" sz="3200" b="1" dirty="0" smtClean="0">
                <a:ln w="0"/>
                <a:solidFill>
                  <a:srgbClr val="0070C0"/>
                </a:solidFill>
                <a:effectLst>
                  <a:outerShdw blurRad="38100" dist="19050" dir="2700000" algn="tl" rotWithShape="0">
                    <a:schemeClr val="dk1">
                      <a:alpha val="40000"/>
                    </a:schemeClr>
                  </a:outerShdw>
                </a:effectLst>
                <a:latin typeface="Californian FB" panose="0207040306080B030204" pitchFamily="18" charset="0"/>
              </a:rPr>
              <a:t>Data </a:t>
            </a:r>
            <a:r>
              <a:rPr lang="en-US" sz="1800" b="1" dirty="0" smtClean="0">
                <a:ln w="0"/>
                <a:effectLst>
                  <a:outerShdw blurRad="38100" dist="19050" dir="2700000" algn="tl" rotWithShape="0">
                    <a:schemeClr val="dk1">
                      <a:alpha val="40000"/>
                    </a:schemeClr>
                  </a:outerShdw>
                </a:effectLst>
                <a:latin typeface="Californian FB" panose="0207040306080B030204" pitchFamily="18" charset="0"/>
              </a:rPr>
              <a:t>(Quantitative)</a:t>
            </a:r>
            <a:endParaRPr lang="en-US" sz="3200" b="1" dirty="0">
              <a:latin typeface="Californian FB" panose="0207040306080B030204" pitchFamily="18" charset="0"/>
            </a:endParaRPr>
          </a:p>
        </p:txBody>
      </p:sp>
      <p:sp>
        <p:nvSpPr>
          <p:cNvPr id="3" name="Content Placeholder 2"/>
          <p:cNvSpPr>
            <a:spLocks noGrp="1"/>
          </p:cNvSpPr>
          <p:nvPr>
            <p:ph idx="1"/>
          </p:nvPr>
        </p:nvSpPr>
        <p:spPr>
          <a:xfrm>
            <a:off x="304800" y="1253173"/>
            <a:ext cx="8229600" cy="3394472"/>
          </a:xfrm>
        </p:spPr>
        <p:txBody>
          <a:bodyPr/>
          <a:lstStyle/>
          <a:p>
            <a:r>
              <a:rPr lang="en-US" sz="2000" dirty="0" smtClean="0"/>
              <a:t>Interval data in addition to ranking further allow forming difference.</a:t>
            </a:r>
          </a:p>
          <a:p>
            <a:r>
              <a:rPr lang="en-US" sz="2000" dirty="0" smtClean="0"/>
              <a:t>For interval data there is no absolute zero. Unique origin does not exists.</a:t>
            </a:r>
          </a:p>
          <a:p>
            <a:r>
              <a:rPr lang="en-US" sz="2000" dirty="0" smtClean="0"/>
              <a:t>Interval data are more powerful than ordinal scale due to equality of interval.</a:t>
            </a:r>
            <a:endParaRPr lang="en-US" sz="1600" dirty="0" smtClean="0"/>
          </a:p>
          <a:p>
            <a:endParaRPr lang="en-US" sz="1800" dirty="0"/>
          </a:p>
        </p:txBody>
      </p:sp>
      <p:pic>
        <p:nvPicPr>
          <p:cNvPr id="4098" name="Picture 2" descr="Image result for interval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495550"/>
            <a:ext cx="313508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4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3180"/>
            <a:ext cx="8229600" cy="536971"/>
          </a:xfrm>
        </p:spPr>
        <p:txBody>
          <a:bodyPr/>
          <a:lstStyle/>
          <a:p>
            <a:pPr algn="ctr"/>
            <a:r>
              <a:rPr lang="en-US" sz="3200" dirty="0" smtClean="0">
                <a:latin typeface="Californian FB" panose="0207040306080B030204" pitchFamily="18" charset="0"/>
              </a:rPr>
              <a:t>Ratio </a:t>
            </a:r>
            <a:r>
              <a:rPr lang="en-US" sz="3200" b="1" dirty="0" smtClean="0">
                <a:ln w="0"/>
                <a:solidFill>
                  <a:srgbClr val="0070C0"/>
                </a:solidFill>
                <a:effectLst>
                  <a:outerShdw blurRad="38100" dist="19050" dir="2700000" algn="tl" rotWithShape="0">
                    <a:schemeClr val="dk1">
                      <a:alpha val="40000"/>
                    </a:schemeClr>
                  </a:outerShdw>
                </a:effectLst>
                <a:latin typeface="Californian FB" panose="0207040306080B030204" pitchFamily="18" charset="0"/>
              </a:rPr>
              <a:t>Data </a:t>
            </a:r>
            <a:r>
              <a:rPr lang="en-US" sz="1800" b="1" dirty="0" smtClean="0">
                <a:ln w="0"/>
                <a:effectLst>
                  <a:outerShdw blurRad="38100" dist="19050" dir="2700000" algn="tl" rotWithShape="0">
                    <a:schemeClr val="dk1">
                      <a:alpha val="40000"/>
                    </a:schemeClr>
                  </a:outerShdw>
                </a:effectLst>
                <a:latin typeface="Californian FB" panose="0207040306080B030204" pitchFamily="18" charset="0"/>
              </a:rPr>
              <a:t>(Quantitative)</a:t>
            </a:r>
            <a:endParaRPr lang="en-US" sz="3200" b="1" dirty="0">
              <a:latin typeface="Californian FB" panose="0207040306080B030204" pitchFamily="18" charset="0"/>
            </a:endParaRPr>
          </a:p>
        </p:txBody>
      </p:sp>
      <p:sp>
        <p:nvSpPr>
          <p:cNvPr id="3" name="Content Placeholder 2"/>
          <p:cNvSpPr>
            <a:spLocks noGrp="1"/>
          </p:cNvSpPr>
          <p:nvPr>
            <p:ph idx="1"/>
          </p:nvPr>
        </p:nvSpPr>
        <p:spPr>
          <a:xfrm>
            <a:off x="304800" y="1253173"/>
            <a:ext cx="8229600" cy="3394472"/>
          </a:xfrm>
        </p:spPr>
        <p:txBody>
          <a:bodyPr/>
          <a:lstStyle/>
          <a:p>
            <a:r>
              <a:rPr lang="en-US" sz="2000" dirty="0" smtClean="0"/>
              <a:t>Ratio data allow for forming quotients in addition to setting up inequalities and forming difference.</a:t>
            </a:r>
          </a:p>
          <a:p>
            <a:r>
              <a:rPr lang="en-US" sz="2000" dirty="0" smtClean="0"/>
              <a:t>All mathematical operations are possible on ratio data.</a:t>
            </a:r>
          </a:p>
          <a:p>
            <a:r>
              <a:rPr lang="en-US" sz="2000" dirty="0" smtClean="0"/>
              <a:t>The most precise data and allows for applications of all statistical techniques.</a:t>
            </a:r>
          </a:p>
          <a:p>
            <a:r>
              <a:rPr lang="en-US" sz="2000" dirty="0" smtClean="0"/>
              <a:t>Has absolute zero.</a:t>
            </a:r>
            <a:endParaRPr lang="en-US" sz="1600" dirty="0" smtClean="0"/>
          </a:p>
          <a:p>
            <a:endParaRPr lang="en-US" sz="1800" dirty="0"/>
          </a:p>
        </p:txBody>
      </p:sp>
    </p:spTree>
    <p:extLst>
      <p:ext uri="{BB962C8B-B14F-4D97-AF65-F5344CB8AC3E}">
        <p14:creationId xmlns:p14="http://schemas.microsoft.com/office/powerpoint/2010/main" val="1866843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28"/>
          <p:cNvSpPr txBox="1"/>
          <p:nvPr/>
        </p:nvSpPr>
        <p:spPr>
          <a:xfrm>
            <a:off x="1676400" y="1935278"/>
            <a:ext cx="7315200" cy="1596794"/>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rgbClr val="00B1E7"/>
              </a:buClr>
              <a:buSzPct val="25000"/>
              <a:buFont typeface="Arial"/>
              <a:buNone/>
            </a:pPr>
            <a:r>
              <a:rPr lang="en" sz="5400" b="1" dirty="0" smtClean="0">
                <a:solidFill>
                  <a:srgbClr val="00B0F0"/>
                </a:solidFill>
                <a:latin typeface="Helvetica" charset="0"/>
                <a:ea typeface="Helvetica" charset="0"/>
                <a:cs typeface="Helvetica" charset="0"/>
                <a:sym typeface="Arial"/>
              </a:rPr>
              <a:t>Statistics</a:t>
            </a:r>
            <a:endParaRPr lang="en" dirty="0">
              <a:solidFill>
                <a:srgbClr val="00B0F0"/>
              </a:solidFill>
              <a:latin typeface="Helvetica" charset="0"/>
              <a:ea typeface="Helvetica" charset="0"/>
              <a:cs typeface="Helvetica" charset="0"/>
              <a:sym typeface="Arial"/>
            </a:endParaRPr>
          </a:p>
          <a:p>
            <a:pPr marL="0" marR="0" lvl="0" indent="0" algn="ctr" rtl="0">
              <a:lnSpc>
                <a:spcPct val="100000"/>
              </a:lnSpc>
              <a:spcBef>
                <a:spcPts val="0"/>
              </a:spcBef>
              <a:spcAft>
                <a:spcPts val="0"/>
              </a:spcAft>
              <a:buClr>
                <a:srgbClr val="595959"/>
              </a:buClr>
              <a:buSzPct val="25000"/>
              <a:buFont typeface="Arial"/>
              <a:buNone/>
            </a:pPr>
            <a:endParaRPr lang="en" dirty="0">
              <a:solidFill>
                <a:srgbClr val="595959"/>
              </a:solidFill>
              <a:latin typeface="Helvetica" charset="0"/>
              <a:ea typeface="Helvetica" charset="0"/>
              <a:cs typeface="Helvetica" charset="0"/>
              <a:sym typeface="Aria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647950"/>
            <a:ext cx="2247900" cy="2409825"/>
          </a:xfrm>
          <a:prstGeom prst="rect">
            <a:avLst/>
          </a:prstGeom>
        </p:spPr>
      </p:pic>
    </p:spTree>
    <p:extLst>
      <p:ext uri="{BB962C8B-B14F-4D97-AF65-F5344CB8AC3E}">
        <p14:creationId xmlns:p14="http://schemas.microsoft.com/office/powerpoint/2010/main" val="4129876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 xmlns:a16="http://schemas.microsoft.com/office/drawing/2014/main" id="{553D82C0-EB3C-4987-8720-28083B6B6CB9}"/>
              </a:ext>
            </a:extLst>
          </p:cNvPr>
          <p:cNvPicPr>
            <a:picLocks noChangeAspect="1"/>
          </p:cNvPicPr>
          <p:nvPr/>
        </p:nvPicPr>
        <p:blipFill>
          <a:blip r:embed="rId3"/>
          <a:stretch>
            <a:fillRect/>
          </a:stretch>
        </p:blipFill>
        <p:spPr>
          <a:xfrm>
            <a:off x="762000" y="578358"/>
            <a:ext cx="7467600" cy="4203192"/>
          </a:xfrm>
          <a:prstGeom prst="rect">
            <a:avLst/>
          </a:prstGeom>
        </p:spPr>
      </p:pic>
      <p:sp>
        <p:nvSpPr>
          <p:cNvPr id="6" name="Title 1"/>
          <p:cNvSpPr>
            <a:spLocks noGrp="1"/>
          </p:cNvSpPr>
          <p:nvPr>
            <p:ph type="title"/>
          </p:nvPr>
        </p:nvSpPr>
        <p:spPr>
          <a:xfrm>
            <a:off x="-381000" y="41387"/>
            <a:ext cx="8229600" cy="536971"/>
          </a:xfrm>
        </p:spPr>
        <p:txBody>
          <a:bodyPr/>
          <a:lstStyle/>
          <a:p>
            <a:pPr algn="ctr"/>
            <a:r>
              <a:rPr lang="en-US" sz="2800" dirty="0" smtClean="0"/>
              <a:t>“Deep Learning beats Go world Champion”</a:t>
            </a:r>
            <a:endParaRPr lang="en-US"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038350"/>
            <a:ext cx="3657600" cy="838199"/>
          </a:xfrm>
        </p:spPr>
        <p:txBody>
          <a:bodyPr>
            <a:noAutofit/>
          </a:bodyPr>
          <a:lstStyle/>
          <a:p>
            <a:pPr marL="0" indent="0" algn="ctr">
              <a:buNone/>
            </a:pPr>
            <a:r>
              <a:rPr lang="en-US" sz="2000" dirty="0" smtClean="0">
                <a:latin typeface="Californian FB" pitchFamily="18" charset="0"/>
              </a:rPr>
              <a:t>“Statistics are numbers that summarize raw facts and figures in some meaningful way”</a:t>
            </a:r>
            <a:endParaRPr lang="en-US" sz="2000" dirty="0">
              <a:latin typeface="Californian FB" pitchFamily="18" charset="0"/>
            </a:endParaRPr>
          </a:p>
        </p:txBody>
      </p:sp>
      <p:grpSp>
        <p:nvGrpSpPr>
          <p:cNvPr id="4" name="Group 3"/>
          <p:cNvGrpSpPr/>
          <p:nvPr/>
        </p:nvGrpSpPr>
        <p:grpSpPr>
          <a:xfrm>
            <a:off x="3200400" y="650055"/>
            <a:ext cx="4932861" cy="4201515"/>
            <a:chOff x="3429000" y="845004"/>
            <a:chExt cx="4932861" cy="4201515"/>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14615">
              <a:off x="4008612" y="845004"/>
              <a:ext cx="4353249" cy="1295400"/>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200" y="2318659"/>
              <a:ext cx="3302899" cy="14478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3790950"/>
              <a:ext cx="3810000" cy="1255569"/>
            </a:xfrm>
            <a:prstGeom prst="rect">
              <a:avLst/>
            </a:prstGeom>
          </p:spPr>
        </p:pic>
      </p:grpSp>
      <p:sp>
        <p:nvSpPr>
          <p:cNvPr id="8" name="Title 1"/>
          <p:cNvSpPr txBox="1">
            <a:spLocks/>
          </p:cNvSpPr>
          <p:nvPr/>
        </p:nvSpPr>
        <p:spPr>
          <a:xfrm>
            <a:off x="-1219200" y="590550"/>
            <a:ext cx="8229600" cy="536971"/>
          </a:xfrm>
          <a:prstGeom prst="rect">
            <a:avLst/>
          </a:prstGeom>
        </p:spPr>
        <p:txBody>
          <a:bodyPr/>
          <a:lstStyle>
            <a:lvl1pPr algn="l" defTabSz="914400" rtl="0" eaLnBrk="1" latinLnBrk="0" hangingPunct="1">
              <a:spcBef>
                <a:spcPct val="0"/>
              </a:spcBef>
              <a:buNone/>
              <a:defRPr sz="2000" kern="1200">
                <a:solidFill>
                  <a:schemeClr val="tx1">
                    <a:lumMod val="65000"/>
                    <a:lumOff val="35000"/>
                  </a:schemeClr>
                </a:solidFill>
                <a:latin typeface="Helvetica"/>
                <a:ea typeface="+mj-ea"/>
                <a:cs typeface="+mj-cs"/>
              </a:defRPr>
            </a:lvl1pPr>
          </a:lstStyle>
          <a:p>
            <a:pPr algn="ctr"/>
            <a:r>
              <a:rPr lang="en-US" sz="3200" b="1" dirty="0" smtClean="0">
                <a:latin typeface="Californian FB" panose="0207040306080B030204" pitchFamily="18" charset="0"/>
              </a:rPr>
              <a:t>Stati</a:t>
            </a:r>
            <a:r>
              <a:rPr lang="en-US" sz="3200" b="1" dirty="0" smtClean="0">
                <a:solidFill>
                  <a:srgbClr val="0070C0"/>
                </a:solidFill>
                <a:latin typeface="Californian FB" panose="0207040306080B030204" pitchFamily="18" charset="0"/>
              </a:rPr>
              <a:t>stics</a:t>
            </a:r>
            <a:endParaRPr lang="en-US" sz="3200" b="1" dirty="0">
              <a:solidFill>
                <a:srgbClr val="0070C0"/>
              </a:solidFill>
              <a:latin typeface="Californian FB" panose="0207040306080B030204" pitchFamily="18" charset="0"/>
            </a:endParaRPr>
          </a:p>
        </p:txBody>
      </p:sp>
    </p:spTree>
    <p:extLst>
      <p:ext uri="{BB962C8B-B14F-4D97-AF65-F5344CB8AC3E}">
        <p14:creationId xmlns:p14="http://schemas.microsoft.com/office/powerpoint/2010/main" val="22268655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04800" y="980665"/>
            <a:ext cx="8229600" cy="536971"/>
          </a:xfrm>
          <a:prstGeom prst="rect">
            <a:avLst/>
          </a:prstGeom>
        </p:spPr>
        <p:txBody>
          <a:bodyPr/>
          <a:lstStyle>
            <a:lvl1pPr algn="l" defTabSz="914400" rtl="0" eaLnBrk="1" latinLnBrk="0" hangingPunct="1">
              <a:spcBef>
                <a:spcPct val="0"/>
              </a:spcBef>
              <a:buNone/>
              <a:defRPr sz="2000" kern="1200">
                <a:solidFill>
                  <a:schemeClr val="tx1">
                    <a:lumMod val="65000"/>
                    <a:lumOff val="35000"/>
                  </a:schemeClr>
                </a:solidFill>
                <a:latin typeface="Helvetica"/>
                <a:ea typeface="+mj-ea"/>
                <a:cs typeface="+mj-cs"/>
              </a:defRPr>
            </a:lvl1pPr>
          </a:lstStyle>
          <a:p>
            <a:pPr algn="ctr"/>
            <a:r>
              <a:rPr lang="en-US" sz="3200" b="1" dirty="0" smtClean="0">
                <a:latin typeface="Californian FB" panose="0207040306080B030204" pitchFamily="18" charset="0"/>
              </a:rPr>
              <a:t>Stati</a:t>
            </a:r>
            <a:r>
              <a:rPr lang="en-US" sz="3200" b="1" dirty="0" smtClean="0">
                <a:solidFill>
                  <a:srgbClr val="0070C0"/>
                </a:solidFill>
                <a:latin typeface="Californian FB" panose="0207040306080B030204" pitchFamily="18" charset="0"/>
              </a:rPr>
              <a:t>stics</a:t>
            </a:r>
            <a:endParaRPr lang="en-US" sz="3200" b="1" dirty="0">
              <a:solidFill>
                <a:srgbClr val="0070C0"/>
              </a:solidFill>
              <a:latin typeface="Californian FB" panose="0207040306080B030204" pitchFamily="18" charset="0"/>
            </a:endParaRPr>
          </a:p>
        </p:txBody>
      </p:sp>
      <p:sp>
        <p:nvSpPr>
          <p:cNvPr id="7" name="TextBox 6"/>
          <p:cNvSpPr txBox="1"/>
          <p:nvPr/>
        </p:nvSpPr>
        <p:spPr>
          <a:xfrm>
            <a:off x="1295400" y="2902621"/>
            <a:ext cx="3286477" cy="523220"/>
          </a:xfrm>
          <a:prstGeom prst="rect">
            <a:avLst/>
          </a:prstGeom>
          <a:noFill/>
        </p:spPr>
        <p:txBody>
          <a:bodyPr wrap="none" rtlCol="0">
            <a:spAutoFit/>
          </a:bodyPr>
          <a:lstStyle/>
          <a:p>
            <a:r>
              <a:rPr lang="en-US" sz="2800" dirty="0" smtClean="0">
                <a:latin typeface="Californian FB" panose="0207040306080B030204" pitchFamily="18" charset="0"/>
              </a:rPr>
              <a:t>Descriptive Statistics</a:t>
            </a:r>
            <a:endParaRPr lang="en-US" sz="2800" dirty="0">
              <a:latin typeface="Californian FB" panose="0207040306080B030204" pitchFamily="18" charset="0"/>
            </a:endParaRPr>
          </a:p>
        </p:txBody>
      </p:sp>
      <p:sp>
        <p:nvSpPr>
          <p:cNvPr id="11" name="TextBox 10"/>
          <p:cNvSpPr txBox="1"/>
          <p:nvPr/>
        </p:nvSpPr>
        <p:spPr>
          <a:xfrm>
            <a:off x="5029200" y="2895990"/>
            <a:ext cx="3140603" cy="523220"/>
          </a:xfrm>
          <a:prstGeom prst="rect">
            <a:avLst/>
          </a:prstGeom>
          <a:noFill/>
        </p:spPr>
        <p:txBody>
          <a:bodyPr wrap="none" rtlCol="0">
            <a:spAutoFit/>
          </a:bodyPr>
          <a:lstStyle/>
          <a:p>
            <a:r>
              <a:rPr lang="en-US" sz="2800" dirty="0" smtClean="0">
                <a:latin typeface="Californian FB" panose="0207040306080B030204" pitchFamily="18" charset="0"/>
              </a:rPr>
              <a:t>Inferential Statistics</a:t>
            </a:r>
            <a:endParaRPr lang="en-US" sz="2800" dirty="0">
              <a:latin typeface="Californian FB" panose="0207040306080B030204" pitchFamily="18" charset="0"/>
            </a:endParaRPr>
          </a:p>
        </p:txBody>
      </p:sp>
      <p:cxnSp>
        <p:nvCxnSpPr>
          <p:cNvPr id="10" name="Straight Arrow Connector 9"/>
          <p:cNvCxnSpPr/>
          <p:nvPr/>
        </p:nvCxnSpPr>
        <p:spPr>
          <a:xfrm flipH="1">
            <a:off x="3505200" y="1581150"/>
            <a:ext cx="914402" cy="1052898"/>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4419600" y="1581150"/>
            <a:ext cx="1011100" cy="1082848"/>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065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09600" y="495568"/>
            <a:ext cx="8229600" cy="536971"/>
          </a:xfrm>
          <a:prstGeom prst="rect">
            <a:avLst/>
          </a:prstGeom>
        </p:spPr>
        <p:txBody>
          <a:bodyPr/>
          <a:lstStyle>
            <a:lvl1pPr algn="l" defTabSz="914400" rtl="0" eaLnBrk="1" latinLnBrk="0" hangingPunct="1">
              <a:spcBef>
                <a:spcPct val="0"/>
              </a:spcBef>
              <a:buNone/>
              <a:defRPr sz="2000" kern="1200">
                <a:solidFill>
                  <a:schemeClr val="tx1">
                    <a:lumMod val="65000"/>
                    <a:lumOff val="35000"/>
                  </a:schemeClr>
                </a:solidFill>
                <a:latin typeface="Helvetica"/>
                <a:ea typeface="+mj-ea"/>
                <a:cs typeface="+mj-cs"/>
              </a:defRPr>
            </a:lvl1pPr>
          </a:lstStyle>
          <a:p>
            <a:pPr algn="ctr"/>
            <a:r>
              <a:rPr lang="en-US" sz="3200" b="1" dirty="0" smtClean="0">
                <a:latin typeface="Californian FB" panose="0207040306080B030204" pitchFamily="18" charset="0"/>
              </a:rPr>
              <a:t>Descriptive </a:t>
            </a:r>
            <a:r>
              <a:rPr lang="en-US" sz="3200" b="1" dirty="0" smtClean="0">
                <a:solidFill>
                  <a:srgbClr val="0070C0"/>
                </a:solidFill>
                <a:latin typeface="Californian FB" panose="0207040306080B030204" pitchFamily="18" charset="0"/>
              </a:rPr>
              <a:t>Statistics</a:t>
            </a:r>
            <a:endParaRPr lang="en-US" sz="3200" b="1" dirty="0">
              <a:solidFill>
                <a:srgbClr val="0070C0"/>
              </a:solidFill>
              <a:latin typeface="Californian FB" panose="0207040306080B030204" pitchFamily="18" charset="0"/>
            </a:endParaRPr>
          </a:p>
        </p:txBody>
      </p:sp>
      <p:sp>
        <p:nvSpPr>
          <p:cNvPr id="3" name="Rectangle 2"/>
          <p:cNvSpPr/>
          <p:nvPr/>
        </p:nvSpPr>
        <p:spPr>
          <a:xfrm>
            <a:off x="381000" y="1504950"/>
            <a:ext cx="8458200" cy="2677656"/>
          </a:xfrm>
          <a:prstGeom prst="rect">
            <a:avLst/>
          </a:prstGeom>
        </p:spPr>
        <p:txBody>
          <a:bodyPr wrap="square">
            <a:spAutoFit/>
          </a:bodyPr>
          <a:lstStyle/>
          <a:p>
            <a:r>
              <a:rPr lang="en-US" sz="2400" dirty="0">
                <a:latin typeface="Californian FB" panose="0207040306080B030204" pitchFamily="18" charset="0"/>
              </a:rPr>
              <a:t>Descriptive Statistics are the tabular, graphical, and numerical methods used to summarize </a:t>
            </a:r>
            <a:r>
              <a:rPr lang="en-US" sz="2400" dirty="0" smtClean="0">
                <a:latin typeface="Californian FB" panose="0207040306080B030204" pitchFamily="18" charset="0"/>
              </a:rPr>
              <a:t>data</a:t>
            </a:r>
          </a:p>
          <a:p>
            <a:endParaRPr lang="en-US" sz="2400" dirty="0">
              <a:latin typeface="Californian FB" panose="0207040306080B030204" pitchFamily="18" charset="0"/>
            </a:endParaRPr>
          </a:p>
          <a:p>
            <a:pPr marL="285750" indent="-285750">
              <a:buFont typeface="Arial" panose="020B0604020202020204" pitchFamily="34" charset="0"/>
              <a:buChar char="•"/>
            </a:pPr>
            <a:r>
              <a:rPr lang="en-US" sz="2400" dirty="0" smtClean="0">
                <a:latin typeface="Californian FB" panose="0207040306080B030204" pitchFamily="18" charset="0"/>
              </a:rPr>
              <a:t>It is term applied to Meaningful Data Analysis.</a:t>
            </a:r>
          </a:p>
          <a:p>
            <a:endParaRPr lang="en-US" sz="2400" dirty="0" smtClean="0">
              <a:latin typeface="Californian FB" panose="0207040306080B030204" pitchFamily="18" charset="0"/>
            </a:endParaRPr>
          </a:p>
          <a:p>
            <a:pPr marL="285750" indent="-285750">
              <a:buFont typeface="Arial" panose="020B0604020202020204" pitchFamily="34" charset="0"/>
              <a:buChar char="•"/>
            </a:pPr>
            <a:r>
              <a:rPr lang="en-US" sz="2400" dirty="0" smtClean="0">
                <a:latin typeface="Californian FB" panose="0207040306080B030204" pitchFamily="18" charset="0"/>
              </a:rPr>
              <a:t>Generally involves organizing summarizing large amount of data. So that it is easy to interpret. </a:t>
            </a:r>
            <a:endParaRPr lang="en-US" sz="2400" dirty="0">
              <a:latin typeface="Californian FB" panose="0207040306080B030204" pitchFamily="18" charset="0"/>
            </a:endParaRPr>
          </a:p>
        </p:txBody>
      </p:sp>
    </p:spTree>
    <p:extLst>
      <p:ext uri="{BB962C8B-B14F-4D97-AF65-F5344CB8AC3E}">
        <p14:creationId xmlns:p14="http://schemas.microsoft.com/office/powerpoint/2010/main" val="33271701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09600" y="357073"/>
            <a:ext cx="8229600" cy="536971"/>
          </a:xfrm>
          <a:prstGeom prst="rect">
            <a:avLst/>
          </a:prstGeom>
        </p:spPr>
        <p:txBody>
          <a:bodyPr/>
          <a:lstStyle>
            <a:lvl1pPr algn="l" defTabSz="914400" rtl="0" eaLnBrk="1" latinLnBrk="0" hangingPunct="1">
              <a:spcBef>
                <a:spcPct val="0"/>
              </a:spcBef>
              <a:buNone/>
              <a:defRPr sz="2000" kern="1200">
                <a:solidFill>
                  <a:schemeClr val="tx1">
                    <a:lumMod val="65000"/>
                    <a:lumOff val="35000"/>
                  </a:schemeClr>
                </a:solidFill>
                <a:latin typeface="Helvetica"/>
                <a:ea typeface="+mj-ea"/>
                <a:cs typeface="+mj-cs"/>
              </a:defRPr>
            </a:lvl1pPr>
          </a:lstStyle>
          <a:p>
            <a:pPr algn="ctr"/>
            <a:r>
              <a:rPr lang="en-US" sz="3200" b="1" dirty="0" smtClean="0">
                <a:latin typeface="Californian FB" panose="0207040306080B030204" pitchFamily="18" charset="0"/>
              </a:rPr>
              <a:t>Descriptive </a:t>
            </a:r>
            <a:r>
              <a:rPr lang="en-US" sz="3200" b="1" dirty="0" smtClean="0">
                <a:solidFill>
                  <a:srgbClr val="0070C0"/>
                </a:solidFill>
                <a:latin typeface="Californian FB" panose="0207040306080B030204" pitchFamily="18" charset="0"/>
              </a:rPr>
              <a:t>Statistics</a:t>
            </a:r>
            <a:endParaRPr lang="en-US" sz="3200" b="1" dirty="0">
              <a:solidFill>
                <a:srgbClr val="0070C0"/>
              </a:solidFill>
              <a:latin typeface="Californian FB" panose="0207040306080B030204" pitchFamily="18" charset="0"/>
            </a:endParaRPr>
          </a:p>
        </p:txBody>
      </p:sp>
      <p:sp>
        <p:nvSpPr>
          <p:cNvPr id="3" name="Rectangle 2"/>
          <p:cNvSpPr/>
          <p:nvPr/>
        </p:nvSpPr>
        <p:spPr>
          <a:xfrm>
            <a:off x="252348" y="1308282"/>
            <a:ext cx="5248000" cy="3416320"/>
          </a:xfrm>
          <a:prstGeom prst="rect">
            <a:avLst/>
          </a:prstGeom>
        </p:spPr>
        <p:txBody>
          <a:bodyPr wrap="square">
            <a:spAutoFit/>
          </a:bodyPr>
          <a:lstStyle/>
          <a:p>
            <a:pPr marL="285750" indent="-285750">
              <a:lnSpc>
                <a:spcPct val="200000"/>
              </a:lnSpc>
              <a:buFont typeface="Arial" panose="020B0604020202020204" pitchFamily="34" charset="0"/>
              <a:buChar char="•"/>
            </a:pPr>
            <a:r>
              <a:rPr lang="en-US" dirty="0" smtClean="0">
                <a:latin typeface="Californian FB" panose="0207040306080B030204" pitchFamily="18" charset="0"/>
              </a:rPr>
              <a:t>It will describe </a:t>
            </a:r>
            <a:r>
              <a:rPr lang="en-US" b="1" dirty="0" smtClean="0">
                <a:latin typeface="Californian FB" panose="0207040306080B030204" pitchFamily="18" charset="0"/>
              </a:rPr>
              <a:t>central tendencies </a:t>
            </a:r>
            <a:r>
              <a:rPr lang="en-US" dirty="0" smtClean="0">
                <a:latin typeface="Californian FB" panose="0207040306080B030204" pitchFamily="18" charset="0"/>
              </a:rPr>
              <a:t>of those scores</a:t>
            </a:r>
          </a:p>
          <a:p>
            <a:pPr marL="742950" lvl="1" indent="-285750">
              <a:lnSpc>
                <a:spcPct val="200000"/>
              </a:lnSpc>
              <a:buFont typeface="Arial" panose="020B0604020202020204" pitchFamily="34" charset="0"/>
              <a:buChar char="•"/>
            </a:pPr>
            <a:r>
              <a:rPr lang="en-US" dirty="0" smtClean="0">
                <a:latin typeface="Californian FB" panose="0207040306080B030204" pitchFamily="18" charset="0"/>
              </a:rPr>
              <a:t>Mean</a:t>
            </a:r>
          </a:p>
          <a:p>
            <a:pPr marL="742950" lvl="1" indent="-285750">
              <a:lnSpc>
                <a:spcPct val="200000"/>
              </a:lnSpc>
              <a:buFont typeface="Arial" panose="020B0604020202020204" pitchFamily="34" charset="0"/>
              <a:buChar char="•"/>
            </a:pPr>
            <a:r>
              <a:rPr lang="en-US" dirty="0" smtClean="0">
                <a:latin typeface="Californian FB" panose="0207040306080B030204" pitchFamily="18" charset="0"/>
              </a:rPr>
              <a:t>Median</a:t>
            </a:r>
          </a:p>
          <a:p>
            <a:pPr marL="742950" lvl="1" indent="-285750">
              <a:lnSpc>
                <a:spcPct val="200000"/>
              </a:lnSpc>
              <a:buFont typeface="Arial" panose="020B0604020202020204" pitchFamily="34" charset="0"/>
              <a:buChar char="•"/>
            </a:pPr>
            <a:r>
              <a:rPr lang="en-US" dirty="0" smtClean="0">
                <a:latin typeface="Californian FB" panose="0207040306080B030204" pitchFamily="18" charset="0"/>
              </a:rPr>
              <a:t>Mode</a:t>
            </a:r>
          </a:p>
          <a:p>
            <a:pPr marL="742950" lvl="1" indent="-285750">
              <a:lnSpc>
                <a:spcPct val="200000"/>
              </a:lnSpc>
              <a:buFont typeface="Arial" panose="020B0604020202020204" pitchFamily="34" charset="0"/>
              <a:buChar char="•"/>
            </a:pPr>
            <a:r>
              <a:rPr lang="en-US" dirty="0" smtClean="0">
                <a:latin typeface="Californian FB" panose="0207040306080B030204" pitchFamily="18" charset="0"/>
              </a:rPr>
              <a:t>Variance </a:t>
            </a:r>
          </a:p>
          <a:p>
            <a:pPr marL="742950" lvl="1" indent="-285750">
              <a:lnSpc>
                <a:spcPct val="200000"/>
              </a:lnSpc>
              <a:buFont typeface="Arial" panose="020B0604020202020204" pitchFamily="34" charset="0"/>
              <a:buChar char="•"/>
            </a:pPr>
            <a:r>
              <a:rPr lang="en-US" dirty="0" smtClean="0">
                <a:latin typeface="Californian FB" panose="0207040306080B030204" pitchFamily="18" charset="0"/>
              </a:rPr>
              <a:t>Standard Deviation</a:t>
            </a:r>
            <a:endParaRPr lang="en-US" dirty="0">
              <a:latin typeface="Californian FB" panose="0207040306080B030204" pitchFamily="18" charset="0"/>
            </a:endParaRPr>
          </a:p>
        </p:txBody>
      </p:sp>
      <p:grpSp>
        <p:nvGrpSpPr>
          <p:cNvPr id="12" name="Group 11"/>
          <p:cNvGrpSpPr/>
          <p:nvPr/>
        </p:nvGrpSpPr>
        <p:grpSpPr>
          <a:xfrm>
            <a:off x="5562600" y="1581150"/>
            <a:ext cx="3048000" cy="2438400"/>
            <a:chOff x="5334000" y="2876550"/>
            <a:chExt cx="2346954" cy="1905000"/>
          </a:xfrm>
        </p:grpSpPr>
        <p:grpSp>
          <p:nvGrpSpPr>
            <p:cNvPr id="13" name="Group 12"/>
            <p:cNvGrpSpPr/>
            <p:nvPr/>
          </p:nvGrpSpPr>
          <p:grpSpPr>
            <a:xfrm>
              <a:off x="5334000" y="2876550"/>
              <a:ext cx="1582006" cy="1905000"/>
              <a:chOff x="3392214" y="2724150"/>
              <a:chExt cx="1582006" cy="1905000"/>
            </a:xfrm>
          </p:grpSpPr>
          <p:pic>
            <p:nvPicPr>
              <p:cNvPr id="15" name="Picture 4" descr="Image result for report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724150"/>
                <a:ext cx="1460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group of peopl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2214" y="3083472"/>
                <a:ext cx="1582006" cy="152400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rot="1779419">
              <a:off x="6309354" y="2883740"/>
              <a:ext cx="1371600"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b="1" dirty="0" smtClean="0">
                  <a:latin typeface="Calisto MT" panose="02040603050505030304" pitchFamily="18" charset="0"/>
                </a:rPr>
                <a:t>Math Score in Class</a:t>
              </a:r>
              <a:endParaRPr lang="en-US" b="1" dirty="0">
                <a:latin typeface="Calisto MT" panose="02040603050505030304" pitchFamily="18" charset="0"/>
              </a:endParaRPr>
            </a:p>
          </p:txBody>
        </p:sp>
      </p:grpSp>
    </p:spTree>
    <p:extLst>
      <p:ext uri="{BB962C8B-B14F-4D97-AF65-F5344CB8AC3E}">
        <p14:creationId xmlns:p14="http://schemas.microsoft.com/office/powerpoint/2010/main" val="263102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09600" y="495568"/>
            <a:ext cx="8229600" cy="536971"/>
          </a:xfrm>
          <a:prstGeom prst="rect">
            <a:avLst/>
          </a:prstGeom>
        </p:spPr>
        <p:txBody>
          <a:bodyPr/>
          <a:lstStyle>
            <a:lvl1pPr algn="l" defTabSz="914400" rtl="0" eaLnBrk="1" latinLnBrk="0" hangingPunct="1">
              <a:spcBef>
                <a:spcPct val="0"/>
              </a:spcBef>
              <a:buNone/>
              <a:defRPr sz="2000" kern="1200">
                <a:solidFill>
                  <a:schemeClr val="tx1">
                    <a:lumMod val="65000"/>
                    <a:lumOff val="35000"/>
                  </a:schemeClr>
                </a:solidFill>
                <a:latin typeface="Helvetica"/>
                <a:ea typeface="+mj-ea"/>
                <a:cs typeface="+mj-cs"/>
              </a:defRPr>
            </a:lvl1pPr>
          </a:lstStyle>
          <a:p>
            <a:pPr algn="ctr"/>
            <a:r>
              <a:rPr lang="en-US" sz="3200" b="1" dirty="0" smtClean="0">
                <a:latin typeface="Californian FB" panose="0207040306080B030204" pitchFamily="18" charset="0"/>
              </a:rPr>
              <a:t>Mean</a:t>
            </a:r>
            <a:endParaRPr lang="en-US" sz="3200" b="1" dirty="0">
              <a:solidFill>
                <a:srgbClr val="0070C0"/>
              </a:solidFill>
              <a:latin typeface="Californian FB" panose="0207040306080B030204" pitchFamily="18" charset="0"/>
            </a:endParaRPr>
          </a:p>
        </p:txBody>
      </p:sp>
      <p:pic>
        <p:nvPicPr>
          <p:cNvPr id="2056"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55" y="1640353"/>
            <a:ext cx="7029450" cy="319087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6735160" y="764053"/>
            <a:ext cx="2133600" cy="1752600"/>
            <a:chOff x="5334000" y="2876550"/>
            <a:chExt cx="2346954" cy="1905000"/>
          </a:xfrm>
        </p:grpSpPr>
        <p:grpSp>
          <p:nvGrpSpPr>
            <p:cNvPr id="18" name="Group 17"/>
            <p:cNvGrpSpPr/>
            <p:nvPr/>
          </p:nvGrpSpPr>
          <p:grpSpPr>
            <a:xfrm>
              <a:off x="5334000" y="2876550"/>
              <a:ext cx="1582006" cy="1905000"/>
              <a:chOff x="3392214" y="2724150"/>
              <a:chExt cx="1582006" cy="1905000"/>
            </a:xfrm>
          </p:grpSpPr>
          <p:pic>
            <p:nvPicPr>
              <p:cNvPr id="20" name="Picture 4" descr="Image result for report cli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724150"/>
                <a:ext cx="1460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group of people clip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2214" y="3083472"/>
                <a:ext cx="1582006" cy="15240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rot="1779419">
              <a:off x="6309354" y="2981091"/>
              <a:ext cx="1371600" cy="451628"/>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050" b="1" dirty="0" smtClean="0">
                  <a:latin typeface="Calisto MT" panose="02040603050505030304" pitchFamily="18" charset="0"/>
                </a:rPr>
                <a:t>Math Score in Class</a:t>
              </a:r>
              <a:endParaRPr lang="en-US" sz="1050" b="1" dirty="0">
                <a:latin typeface="Calisto MT" panose="02040603050505030304" pitchFamily="18" charset="0"/>
              </a:endParaRPr>
            </a:p>
          </p:txBody>
        </p:sp>
      </p:grpSp>
    </p:spTree>
    <p:extLst>
      <p:ext uri="{BB962C8B-B14F-4D97-AF65-F5344CB8AC3E}">
        <p14:creationId xmlns:p14="http://schemas.microsoft.com/office/powerpoint/2010/main" val="2708997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09600" y="506078"/>
            <a:ext cx="8229600" cy="536971"/>
          </a:xfrm>
          <a:prstGeom prst="rect">
            <a:avLst/>
          </a:prstGeom>
        </p:spPr>
        <p:txBody>
          <a:bodyPr/>
          <a:lstStyle>
            <a:lvl1pPr algn="l" defTabSz="914400" rtl="0" eaLnBrk="1" latinLnBrk="0" hangingPunct="1">
              <a:spcBef>
                <a:spcPct val="0"/>
              </a:spcBef>
              <a:buNone/>
              <a:defRPr sz="2000" kern="1200">
                <a:solidFill>
                  <a:schemeClr val="tx1">
                    <a:lumMod val="65000"/>
                    <a:lumOff val="35000"/>
                  </a:schemeClr>
                </a:solidFill>
                <a:latin typeface="Helvetica"/>
                <a:ea typeface="+mj-ea"/>
                <a:cs typeface="+mj-cs"/>
              </a:defRPr>
            </a:lvl1pPr>
          </a:lstStyle>
          <a:p>
            <a:pPr algn="ctr"/>
            <a:r>
              <a:rPr lang="en-US" sz="3200" b="1" dirty="0" smtClean="0">
                <a:latin typeface="Californian FB" panose="0207040306080B030204" pitchFamily="18" charset="0"/>
              </a:rPr>
              <a:t>Mean</a:t>
            </a:r>
            <a:endParaRPr lang="en-US" sz="3200" b="1" dirty="0">
              <a:solidFill>
                <a:srgbClr val="0070C0"/>
              </a:solidFill>
              <a:latin typeface="Californian FB" panose="0207040306080B030204" pitchFamily="18" charset="0"/>
            </a:endParaRPr>
          </a:p>
        </p:txBody>
      </p:sp>
      <p:grpSp>
        <p:nvGrpSpPr>
          <p:cNvPr id="17" name="Group 16"/>
          <p:cNvGrpSpPr/>
          <p:nvPr/>
        </p:nvGrpSpPr>
        <p:grpSpPr>
          <a:xfrm>
            <a:off x="7162800" y="273920"/>
            <a:ext cx="1981200" cy="1488756"/>
            <a:chOff x="5334000" y="2876550"/>
            <a:chExt cx="2346954" cy="1905000"/>
          </a:xfrm>
        </p:grpSpPr>
        <p:grpSp>
          <p:nvGrpSpPr>
            <p:cNvPr id="18" name="Group 17"/>
            <p:cNvGrpSpPr/>
            <p:nvPr/>
          </p:nvGrpSpPr>
          <p:grpSpPr>
            <a:xfrm>
              <a:off x="5334000" y="2876550"/>
              <a:ext cx="1582006" cy="1905000"/>
              <a:chOff x="3392214" y="2724150"/>
              <a:chExt cx="1582006" cy="1905000"/>
            </a:xfrm>
          </p:grpSpPr>
          <p:pic>
            <p:nvPicPr>
              <p:cNvPr id="20" name="Picture 4" descr="Image result for report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724150"/>
                <a:ext cx="1460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group of peopl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2214" y="3083472"/>
                <a:ext cx="1582006" cy="15240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rot="1779419">
              <a:off x="6309354" y="2981091"/>
              <a:ext cx="1371600" cy="451628"/>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050" b="1" dirty="0" smtClean="0">
                  <a:latin typeface="Calisto MT" panose="02040603050505030304" pitchFamily="18" charset="0"/>
                </a:rPr>
                <a:t>Math Score in Class</a:t>
              </a:r>
              <a:endParaRPr lang="en-US" sz="1050" b="1" dirty="0">
                <a:latin typeface="Calisto MT" panose="02040603050505030304" pitchFamily="18" charset="0"/>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779440"/>
            <a:ext cx="7510774" cy="2362200"/>
          </a:xfrm>
          <a:prstGeom prst="rect">
            <a:avLst/>
          </a:prstGeom>
        </p:spPr>
      </p:pic>
      <p:sp>
        <p:nvSpPr>
          <p:cNvPr id="3" name="TextBox 2"/>
          <p:cNvSpPr txBox="1"/>
          <p:nvPr/>
        </p:nvSpPr>
        <p:spPr>
          <a:xfrm>
            <a:off x="1143000" y="1962150"/>
            <a:ext cx="2484119" cy="381000"/>
          </a:xfrm>
          <a:prstGeom prst="rect">
            <a:avLst/>
          </a:prstGeom>
          <a:noFill/>
        </p:spPr>
        <p:txBody>
          <a:bodyPr wrap="square" rtlCol="0">
            <a:spAutoFit/>
          </a:bodyPr>
          <a:lstStyle/>
          <a:p>
            <a:r>
              <a:rPr lang="en-US" dirty="0" smtClean="0"/>
              <a:t>Left (negative) Skew</a:t>
            </a:r>
            <a:endParaRPr lang="en-US" dirty="0"/>
          </a:p>
        </p:txBody>
      </p:sp>
      <p:sp>
        <p:nvSpPr>
          <p:cNvPr id="11" name="TextBox 10"/>
          <p:cNvSpPr txBox="1"/>
          <p:nvPr/>
        </p:nvSpPr>
        <p:spPr>
          <a:xfrm>
            <a:off x="5788655" y="2038588"/>
            <a:ext cx="2484119" cy="381000"/>
          </a:xfrm>
          <a:prstGeom prst="rect">
            <a:avLst/>
          </a:prstGeom>
          <a:noFill/>
        </p:spPr>
        <p:txBody>
          <a:bodyPr wrap="square" rtlCol="0">
            <a:spAutoFit/>
          </a:bodyPr>
          <a:lstStyle/>
          <a:p>
            <a:r>
              <a:rPr lang="en-US" dirty="0" smtClean="0"/>
              <a:t>Right (positive) Skew</a:t>
            </a:r>
            <a:endParaRPr lang="en-US" dirty="0"/>
          </a:p>
        </p:txBody>
      </p:sp>
    </p:spTree>
    <p:extLst>
      <p:ext uri="{BB962C8B-B14F-4D97-AF65-F5344CB8AC3E}">
        <p14:creationId xmlns:p14="http://schemas.microsoft.com/office/powerpoint/2010/main" val="28337363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09600" y="506078"/>
            <a:ext cx="8229600" cy="536971"/>
          </a:xfrm>
          <a:prstGeom prst="rect">
            <a:avLst/>
          </a:prstGeom>
        </p:spPr>
        <p:txBody>
          <a:bodyPr/>
          <a:lstStyle>
            <a:lvl1pPr algn="l" defTabSz="914400" rtl="0" eaLnBrk="1" latinLnBrk="0" hangingPunct="1">
              <a:spcBef>
                <a:spcPct val="0"/>
              </a:spcBef>
              <a:buNone/>
              <a:defRPr sz="2000" kern="1200">
                <a:solidFill>
                  <a:schemeClr val="tx1">
                    <a:lumMod val="65000"/>
                    <a:lumOff val="35000"/>
                  </a:schemeClr>
                </a:solidFill>
                <a:latin typeface="Helvetica"/>
                <a:ea typeface="+mj-ea"/>
                <a:cs typeface="+mj-cs"/>
              </a:defRPr>
            </a:lvl1pPr>
          </a:lstStyle>
          <a:p>
            <a:pPr algn="ctr"/>
            <a:r>
              <a:rPr lang="en-US" sz="3200" b="1" dirty="0" smtClean="0">
                <a:latin typeface="Californian FB" panose="0207040306080B030204" pitchFamily="18" charset="0"/>
              </a:rPr>
              <a:t>Mean</a:t>
            </a:r>
            <a:endParaRPr lang="en-US" sz="3200" b="1" dirty="0">
              <a:solidFill>
                <a:srgbClr val="0070C0"/>
              </a:solidFill>
              <a:latin typeface="Californian FB" panose="0207040306080B030204" pitchFamily="18" charset="0"/>
            </a:endParaRPr>
          </a:p>
        </p:txBody>
      </p:sp>
      <p:grpSp>
        <p:nvGrpSpPr>
          <p:cNvPr id="17" name="Group 16"/>
          <p:cNvGrpSpPr/>
          <p:nvPr/>
        </p:nvGrpSpPr>
        <p:grpSpPr>
          <a:xfrm>
            <a:off x="7162800" y="263409"/>
            <a:ext cx="1981200" cy="1488756"/>
            <a:chOff x="5334000" y="2876550"/>
            <a:chExt cx="2346954" cy="1905000"/>
          </a:xfrm>
        </p:grpSpPr>
        <p:grpSp>
          <p:nvGrpSpPr>
            <p:cNvPr id="18" name="Group 17"/>
            <p:cNvGrpSpPr/>
            <p:nvPr/>
          </p:nvGrpSpPr>
          <p:grpSpPr>
            <a:xfrm>
              <a:off x="5334000" y="2876550"/>
              <a:ext cx="1582006" cy="1905000"/>
              <a:chOff x="3392214" y="2724150"/>
              <a:chExt cx="1582006" cy="1905000"/>
            </a:xfrm>
          </p:grpSpPr>
          <p:pic>
            <p:nvPicPr>
              <p:cNvPr id="20" name="Picture 4" descr="Image result for report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724150"/>
                <a:ext cx="1460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group of peopl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2214" y="3083472"/>
                <a:ext cx="1582006" cy="15240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rot="1779419">
              <a:off x="6309354" y="2981091"/>
              <a:ext cx="1371600" cy="451628"/>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050" b="1" dirty="0" smtClean="0">
                  <a:latin typeface="Calisto MT" panose="02040603050505030304" pitchFamily="18" charset="0"/>
                </a:rPr>
                <a:t>Math Score in Class</a:t>
              </a:r>
              <a:endParaRPr lang="en-US" sz="1050" b="1" dirty="0">
                <a:latin typeface="Calisto MT" panose="02040603050505030304" pitchFamily="18" charset="0"/>
              </a:endParaRPr>
            </a:p>
          </p:txBody>
        </p:sp>
      </p:grpSp>
      <p:sp>
        <p:nvSpPr>
          <p:cNvPr id="5" name="TextBox 4"/>
          <p:cNvSpPr txBox="1"/>
          <p:nvPr/>
        </p:nvSpPr>
        <p:spPr>
          <a:xfrm>
            <a:off x="304800" y="3809840"/>
            <a:ext cx="8534400" cy="276999"/>
          </a:xfrm>
          <a:prstGeom prst="rect">
            <a:avLst/>
          </a:prstGeom>
          <a:noFill/>
        </p:spPr>
        <p:txBody>
          <a:bodyPr wrap="square" rtlCol="0">
            <a:spAutoFit/>
          </a:bodyPr>
          <a:lstStyle/>
          <a:p>
            <a:r>
              <a:rPr lang="en-US" sz="1200" b="1" dirty="0" smtClean="0">
                <a:latin typeface="Calisto MT" panose="02040603050505030304" pitchFamily="18" charset="0"/>
              </a:rPr>
              <a:t>[58.8</a:t>
            </a:r>
            <a:r>
              <a:rPr lang="en-US" sz="1200" b="1" dirty="0">
                <a:latin typeface="Calisto MT" panose="02040603050505030304" pitchFamily="18" charset="0"/>
              </a:rPr>
              <a:t>, 59.9, 61.2, 61.3, 61.5, 62, 62.5, 62.5, 63, 63, 63.7, 63.9, 64, 64, 65.1 , 65.2, 66.7, 67.8, 68.3, 69.9, 70.7, 71.8, 72.2, 73]</a:t>
            </a:r>
          </a:p>
        </p:txBody>
      </p:sp>
      <p:cxnSp>
        <p:nvCxnSpPr>
          <p:cNvPr id="7" name="Straight Arrow Connector 6"/>
          <p:cNvCxnSpPr/>
          <p:nvPr/>
        </p:nvCxnSpPr>
        <p:spPr>
          <a:xfrm flipV="1">
            <a:off x="604345" y="1204970"/>
            <a:ext cx="0" cy="236220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Straight Arrow Connector 14"/>
          <p:cNvCxnSpPr/>
          <p:nvPr/>
        </p:nvCxnSpPr>
        <p:spPr>
          <a:xfrm>
            <a:off x="404648" y="3463022"/>
            <a:ext cx="7672552" cy="2312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Freeform 13"/>
          <p:cNvSpPr/>
          <p:nvPr/>
        </p:nvSpPr>
        <p:spPr>
          <a:xfrm>
            <a:off x="950060" y="1191140"/>
            <a:ext cx="7036676" cy="2096284"/>
          </a:xfrm>
          <a:custGeom>
            <a:avLst/>
            <a:gdLst>
              <a:gd name="connsiteX0" fmla="*/ 0 w 7192364"/>
              <a:gd name="connsiteY0" fmla="*/ 1669840 h 1708391"/>
              <a:gd name="connsiteX1" fmla="*/ 1765738 w 7192364"/>
              <a:gd name="connsiteY1" fmla="*/ 9205 h 1708391"/>
              <a:gd name="connsiteX2" fmla="*/ 3300248 w 7192364"/>
              <a:gd name="connsiteY2" fmla="*/ 1028709 h 1708391"/>
              <a:gd name="connsiteX3" fmla="*/ 6800193 w 7192364"/>
              <a:gd name="connsiteY3" fmla="*/ 1648819 h 1708391"/>
              <a:gd name="connsiteX4" fmla="*/ 7147035 w 7192364"/>
              <a:gd name="connsiteY4" fmla="*/ 1690860 h 1708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64" h="1708391">
                <a:moveTo>
                  <a:pt x="0" y="1669840"/>
                </a:moveTo>
                <a:cubicBezTo>
                  <a:pt x="607848" y="892950"/>
                  <a:pt x="1215697" y="116060"/>
                  <a:pt x="1765738" y="9205"/>
                </a:cubicBezTo>
                <a:cubicBezTo>
                  <a:pt x="2315779" y="-97650"/>
                  <a:pt x="2461172" y="755440"/>
                  <a:pt x="3300248" y="1028709"/>
                </a:cubicBezTo>
                <a:cubicBezTo>
                  <a:pt x="4139324" y="1301978"/>
                  <a:pt x="6159062" y="1538461"/>
                  <a:pt x="6800193" y="1648819"/>
                </a:cubicBezTo>
                <a:cubicBezTo>
                  <a:pt x="7441324" y="1759177"/>
                  <a:pt x="7089228" y="1680350"/>
                  <a:pt x="7147035" y="1690860"/>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5411848" y="1115296"/>
                <a:ext cx="1436291" cy="8124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𝑚𝑒𝑎𝑛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𝑋</m:t>
                              </m:r>
                            </m:e>
                          </m:nary>
                        </m:num>
                        <m:den>
                          <m:r>
                            <a:rPr lang="en-US" b="0" i="1" smtClean="0">
                              <a:latin typeface="Cambria Math" panose="02040503050406030204" pitchFamily="18" charset="0"/>
                            </a:rPr>
                            <m:t>𝑛</m:t>
                          </m:r>
                        </m:den>
                      </m:f>
                      <m:r>
                        <a:rPr lang="en-US" b="0" i="1" smtClean="0">
                          <a:latin typeface="Cambria Math" panose="02040503050406030204" pitchFamily="18" charset="0"/>
                        </a:rPr>
                        <m:t> </m:t>
                      </m:r>
                    </m:oMath>
                  </m:oMathPara>
                </a14:m>
                <a:endParaRPr lang="en-US" b="0" dirty="0" smtClean="0"/>
              </a:p>
              <a:p>
                <a:r>
                  <a:rPr lang="en-US" dirty="0" smtClean="0"/>
                  <a:t>              = 65.08</a:t>
                </a:r>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5411848" y="1115296"/>
                <a:ext cx="1436291" cy="812467"/>
              </a:xfrm>
              <a:prstGeom prst="rect">
                <a:avLst/>
              </a:prstGeom>
              <a:blipFill rotWithShape="0">
                <a:blip r:embed="rId5"/>
                <a:stretch>
                  <a:fillRect r="-9362" b="-16541"/>
                </a:stretch>
              </a:blipFill>
            </p:spPr>
            <p:txBody>
              <a:bodyPr/>
              <a:lstStyle/>
              <a:p>
                <a:r>
                  <a:rPr lang="en-US">
                    <a:noFill/>
                  </a:rPr>
                  <a:t> </a:t>
                </a:r>
              </a:p>
            </p:txBody>
          </p:sp>
        </mc:Fallback>
      </mc:AlternateContent>
      <p:cxnSp>
        <p:nvCxnSpPr>
          <p:cNvPr id="25" name="Straight Connector 24"/>
          <p:cNvCxnSpPr/>
          <p:nvPr/>
        </p:nvCxnSpPr>
        <p:spPr>
          <a:xfrm>
            <a:off x="5029200" y="1204970"/>
            <a:ext cx="0" cy="2788306"/>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02650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09600" y="506078"/>
            <a:ext cx="8229600" cy="536971"/>
          </a:xfrm>
          <a:prstGeom prst="rect">
            <a:avLst/>
          </a:prstGeom>
        </p:spPr>
        <p:txBody>
          <a:bodyPr/>
          <a:lstStyle>
            <a:lvl1pPr algn="l" defTabSz="914400" rtl="0" eaLnBrk="1" latinLnBrk="0" hangingPunct="1">
              <a:spcBef>
                <a:spcPct val="0"/>
              </a:spcBef>
              <a:buNone/>
              <a:defRPr sz="2000" kern="1200">
                <a:solidFill>
                  <a:schemeClr val="tx1">
                    <a:lumMod val="65000"/>
                    <a:lumOff val="35000"/>
                  </a:schemeClr>
                </a:solidFill>
                <a:latin typeface="Helvetica"/>
                <a:ea typeface="+mj-ea"/>
                <a:cs typeface="+mj-cs"/>
              </a:defRPr>
            </a:lvl1pPr>
          </a:lstStyle>
          <a:p>
            <a:pPr algn="ctr"/>
            <a:r>
              <a:rPr lang="en-US" sz="3200" b="1" dirty="0" smtClean="0">
                <a:latin typeface="Californian FB" panose="0207040306080B030204" pitchFamily="18" charset="0"/>
              </a:rPr>
              <a:t>Median</a:t>
            </a:r>
            <a:endParaRPr lang="en-US" sz="3200" b="1" dirty="0">
              <a:solidFill>
                <a:srgbClr val="0070C0"/>
              </a:solidFill>
              <a:latin typeface="Californian FB" panose="0207040306080B030204" pitchFamily="18" charset="0"/>
            </a:endParaRPr>
          </a:p>
        </p:txBody>
      </p:sp>
      <p:grpSp>
        <p:nvGrpSpPr>
          <p:cNvPr id="17" name="Group 16"/>
          <p:cNvGrpSpPr/>
          <p:nvPr/>
        </p:nvGrpSpPr>
        <p:grpSpPr>
          <a:xfrm>
            <a:off x="7162800" y="263409"/>
            <a:ext cx="1981200" cy="1488756"/>
            <a:chOff x="5334000" y="2876550"/>
            <a:chExt cx="2346954" cy="1905000"/>
          </a:xfrm>
        </p:grpSpPr>
        <p:grpSp>
          <p:nvGrpSpPr>
            <p:cNvPr id="18" name="Group 17"/>
            <p:cNvGrpSpPr/>
            <p:nvPr/>
          </p:nvGrpSpPr>
          <p:grpSpPr>
            <a:xfrm>
              <a:off x="5334000" y="2876550"/>
              <a:ext cx="1582006" cy="1905000"/>
              <a:chOff x="3392214" y="2724150"/>
              <a:chExt cx="1582006" cy="1905000"/>
            </a:xfrm>
          </p:grpSpPr>
          <p:pic>
            <p:nvPicPr>
              <p:cNvPr id="20" name="Picture 4" descr="Image result for report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724150"/>
                <a:ext cx="1460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group of peopl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2214" y="3083472"/>
                <a:ext cx="1582006" cy="15240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rot="1779419">
              <a:off x="6309354" y="2981091"/>
              <a:ext cx="1371600" cy="451628"/>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050" b="1" dirty="0" smtClean="0">
                  <a:latin typeface="Calisto MT" panose="02040603050505030304" pitchFamily="18" charset="0"/>
                </a:rPr>
                <a:t>Math Score in Class</a:t>
              </a:r>
              <a:endParaRPr lang="en-US" sz="1050" b="1" dirty="0">
                <a:latin typeface="Calisto MT" panose="02040603050505030304" pitchFamily="18" charset="0"/>
              </a:endParaRPr>
            </a:p>
          </p:txBody>
        </p:sp>
      </p:grpSp>
      <p:sp>
        <p:nvSpPr>
          <p:cNvPr id="5" name="TextBox 4"/>
          <p:cNvSpPr txBox="1"/>
          <p:nvPr/>
        </p:nvSpPr>
        <p:spPr>
          <a:xfrm>
            <a:off x="304800" y="3809840"/>
            <a:ext cx="8534400" cy="276999"/>
          </a:xfrm>
          <a:prstGeom prst="rect">
            <a:avLst/>
          </a:prstGeom>
          <a:noFill/>
        </p:spPr>
        <p:txBody>
          <a:bodyPr wrap="square" rtlCol="0">
            <a:spAutoFit/>
          </a:bodyPr>
          <a:lstStyle/>
          <a:p>
            <a:r>
              <a:rPr lang="en-US" sz="1200" b="1" dirty="0" smtClean="0">
                <a:latin typeface="Calisto MT" panose="02040603050505030304" pitchFamily="18" charset="0"/>
              </a:rPr>
              <a:t>[58.8</a:t>
            </a:r>
            <a:r>
              <a:rPr lang="en-US" sz="1200" b="1" dirty="0">
                <a:latin typeface="Calisto MT" panose="02040603050505030304" pitchFamily="18" charset="0"/>
              </a:rPr>
              <a:t>, 59.9, 61.2, 61.3, 61.5, 62, 62.5, 62.5, 63, 63, 63.7, </a:t>
            </a:r>
            <a:r>
              <a:rPr lang="en-US" sz="1200" b="1" dirty="0">
                <a:solidFill>
                  <a:srgbClr val="FF0000"/>
                </a:solidFill>
                <a:latin typeface="Calisto MT" panose="02040603050505030304" pitchFamily="18" charset="0"/>
              </a:rPr>
              <a:t>63.9, 64</a:t>
            </a:r>
            <a:r>
              <a:rPr lang="en-US" sz="1200" b="1" dirty="0">
                <a:latin typeface="Calisto MT" panose="02040603050505030304" pitchFamily="18" charset="0"/>
              </a:rPr>
              <a:t>, 64, 65.1 , 65.2, 66.7, 67.8, 68.3, 69.9, 70.7, 71.8, 72.2, 73]</a:t>
            </a:r>
          </a:p>
        </p:txBody>
      </p:sp>
      <p:cxnSp>
        <p:nvCxnSpPr>
          <p:cNvPr id="7" name="Straight Arrow Connector 6"/>
          <p:cNvCxnSpPr/>
          <p:nvPr/>
        </p:nvCxnSpPr>
        <p:spPr>
          <a:xfrm flipV="1">
            <a:off x="604345" y="1204970"/>
            <a:ext cx="0" cy="236220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Straight Arrow Connector 14"/>
          <p:cNvCxnSpPr/>
          <p:nvPr/>
        </p:nvCxnSpPr>
        <p:spPr>
          <a:xfrm>
            <a:off x="404648" y="3463022"/>
            <a:ext cx="7672552" cy="2312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Freeform 13"/>
          <p:cNvSpPr/>
          <p:nvPr/>
        </p:nvSpPr>
        <p:spPr>
          <a:xfrm>
            <a:off x="950060" y="1191140"/>
            <a:ext cx="7036676" cy="2096284"/>
          </a:xfrm>
          <a:custGeom>
            <a:avLst/>
            <a:gdLst>
              <a:gd name="connsiteX0" fmla="*/ 0 w 7192364"/>
              <a:gd name="connsiteY0" fmla="*/ 1669840 h 1708391"/>
              <a:gd name="connsiteX1" fmla="*/ 1765738 w 7192364"/>
              <a:gd name="connsiteY1" fmla="*/ 9205 h 1708391"/>
              <a:gd name="connsiteX2" fmla="*/ 3300248 w 7192364"/>
              <a:gd name="connsiteY2" fmla="*/ 1028709 h 1708391"/>
              <a:gd name="connsiteX3" fmla="*/ 6800193 w 7192364"/>
              <a:gd name="connsiteY3" fmla="*/ 1648819 h 1708391"/>
              <a:gd name="connsiteX4" fmla="*/ 7147035 w 7192364"/>
              <a:gd name="connsiteY4" fmla="*/ 1690860 h 1708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64" h="1708391">
                <a:moveTo>
                  <a:pt x="0" y="1669840"/>
                </a:moveTo>
                <a:cubicBezTo>
                  <a:pt x="607848" y="892950"/>
                  <a:pt x="1215697" y="116060"/>
                  <a:pt x="1765738" y="9205"/>
                </a:cubicBezTo>
                <a:cubicBezTo>
                  <a:pt x="2315779" y="-97650"/>
                  <a:pt x="2461172" y="755440"/>
                  <a:pt x="3300248" y="1028709"/>
                </a:cubicBezTo>
                <a:cubicBezTo>
                  <a:pt x="4139324" y="1301978"/>
                  <a:pt x="6159062" y="1538461"/>
                  <a:pt x="6800193" y="1648819"/>
                </a:cubicBezTo>
                <a:cubicBezTo>
                  <a:pt x="7441324" y="1759177"/>
                  <a:pt x="7089228" y="1680350"/>
                  <a:pt x="7147035" y="1690860"/>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5556161" y="1995823"/>
                <a:ext cx="2532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𝑀𝑒𝑑𝑖𝑎𝑛</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𝑀𝑖𝑑𝑑𝑙𝑒</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5556161" y="1995823"/>
                <a:ext cx="2532360" cy="276999"/>
              </a:xfrm>
              <a:prstGeom prst="rect">
                <a:avLst/>
              </a:prstGeom>
              <a:blipFill rotWithShape="0">
                <a:blip r:embed="rId5"/>
                <a:stretch>
                  <a:fillRect l="-1923" b="-6522"/>
                </a:stretch>
              </a:blipFill>
            </p:spPr>
            <p:txBody>
              <a:bodyPr/>
              <a:lstStyle/>
              <a:p>
                <a:r>
                  <a:rPr lang="en-US">
                    <a:noFill/>
                  </a:rPr>
                  <a:t> </a:t>
                </a:r>
              </a:p>
            </p:txBody>
          </p:sp>
        </mc:Fallback>
      </mc:AlternateContent>
      <p:cxnSp>
        <p:nvCxnSpPr>
          <p:cNvPr id="25" name="Straight Connector 24"/>
          <p:cNvCxnSpPr/>
          <p:nvPr/>
        </p:nvCxnSpPr>
        <p:spPr>
          <a:xfrm>
            <a:off x="5029200" y="1204970"/>
            <a:ext cx="0" cy="2788306"/>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Straight Connector 15"/>
          <p:cNvCxnSpPr/>
          <p:nvPr/>
        </p:nvCxnSpPr>
        <p:spPr>
          <a:xfrm>
            <a:off x="4442122" y="1139721"/>
            <a:ext cx="0" cy="2788306"/>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rot="16200000">
                <a:off x="2232575" y="2318988"/>
                <a:ext cx="262187" cy="3894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accent2">
                                  <a:lumMod val="75000"/>
                                </a:schemeClr>
                              </a:solidFill>
                              <a:latin typeface="Cambria Math" panose="02040503050406030204" pitchFamily="18" charset="0"/>
                            </a:rPr>
                          </m:ctrlPr>
                        </m:dPr>
                        <m:e>
                          <m:eqArr>
                            <m:eqArrPr>
                              <m:ctrlPr>
                                <a:rPr lang="en-US" i="1" smtClean="0">
                                  <a:solidFill>
                                    <a:schemeClr val="accent2">
                                      <a:lumMod val="75000"/>
                                    </a:schemeClr>
                                  </a:solidFill>
                                  <a:latin typeface="Cambria Math" panose="02040503050406030204" pitchFamily="18" charset="0"/>
                                </a:rPr>
                              </m:ctrlPr>
                            </m:eqArrPr>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qArr>
                        </m:e>
                      </m:d>
                    </m:oMath>
                  </m:oMathPara>
                </a14:m>
                <a:endParaRPr lang="en-US" dirty="0">
                  <a:solidFill>
                    <a:schemeClr val="accent2">
                      <a:lumMod val="75000"/>
                    </a:schemeClr>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rot="16200000">
                <a:off x="2232575" y="2318988"/>
                <a:ext cx="262187" cy="389478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rot="16200000">
                <a:off x="6630403" y="2334840"/>
                <a:ext cx="262187" cy="3894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accent2">
                                  <a:lumMod val="75000"/>
                                </a:schemeClr>
                              </a:solidFill>
                              <a:latin typeface="Cambria Math" panose="02040503050406030204" pitchFamily="18" charset="0"/>
                            </a:rPr>
                          </m:ctrlPr>
                        </m:dPr>
                        <m:e>
                          <m:eqArr>
                            <m:eqArrPr>
                              <m:ctrlPr>
                                <a:rPr lang="en-US" i="1" smtClean="0">
                                  <a:solidFill>
                                    <a:schemeClr val="accent2">
                                      <a:lumMod val="75000"/>
                                    </a:schemeClr>
                                  </a:solidFill>
                                  <a:latin typeface="Cambria Math" panose="02040503050406030204" pitchFamily="18" charset="0"/>
                                </a:rPr>
                              </m:ctrlPr>
                            </m:eqArrPr>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qArr>
                        </m:e>
                      </m:d>
                    </m:oMath>
                  </m:oMathPara>
                </a14:m>
                <a:endParaRPr lang="en-US" dirty="0">
                  <a:solidFill>
                    <a:schemeClr val="accent2">
                      <a:lumMod val="75000"/>
                    </a:schemeClr>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rot="16200000">
                <a:off x="6630403" y="2334840"/>
                <a:ext cx="262187" cy="3894784"/>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8278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09600" y="506078"/>
            <a:ext cx="8229600" cy="536971"/>
          </a:xfrm>
          <a:prstGeom prst="rect">
            <a:avLst/>
          </a:prstGeom>
        </p:spPr>
        <p:txBody>
          <a:bodyPr/>
          <a:lstStyle>
            <a:lvl1pPr algn="l" defTabSz="914400" rtl="0" eaLnBrk="1" latinLnBrk="0" hangingPunct="1">
              <a:spcBef>
                <a:spcPct val="0"/>
              </a:spcBef>
              <a:buNone/>
              <a:defRPr sz="2000" kern="1200">
                <a:solidFill>
                  <a:schemeClr val="tx1">
                    <a:lumMod val="65000"/>
                    <a:lumOff val="35000"/>
                  </a:schemeClr>
                </a:solidFill>
                <a:latin typeface="Helvetica"/>
                <a:ea typeface="+mj-ea"/>
                <a:cs typeface="+mj-cs"/>
              </a:defRPr>
            </a:lvl1pPr>
          </a:lstStyle>
          <a:p>
            <a:pPr algn="ctr"/>
            <a:r>
              <a:rPr lang="en-US" sz="3200" b="1" dirty="0" smtClean="0">
                <a:latin typeface="Californian FB" panose="0207040306080B030204" pitchFamily="18" charset="0"/>
              </a:rPr>
              <a:t>Mode</a:t>
            </a:r>
            <a:endParaRPr lang="en-US" sz="3200" b="1" dirty="0">
              <a:solidFill>
                <a:srgbClr val="0070C0"/>
              </a:solidFill>
              <a:latin typeface="Californian FB" panose="0207040306080B030204" pitchFamily="18" charset="0"/>
            </a:endParaRPr>
          </a:p>
        </p:txBody>
      </p:sp>
      <p:grpSp>
        <p:nvGrpSpPr>
          <p:cNvPr id="17" name="Group 16"/>
          <p:cNvGrpSpPr/>
          <p:nvPr/>
        </p:nvGrpSpPr>
        <p:grpSpPr>
          <a:xfrm>
            <a:off x="7162800" y="263409"/>
            <a:ext cx="1981200" cy="1488756"/>
            <a:chOff x="5334000" y="2876550"/>
            <a:chExt cx="2346954" cy="1905000"/>
          </a:xfrm>
        </p:grpSpPr>
        <p:grpSp>
          <p:nvGrpSpPr>
            <p:cNvPr id="18" name="Group 17"/>
            <p:cNvGrpSpPr/>
            <p:nvPr/>
          </p:nvGrpSpPr>
          <p:grpSpPr>
            <a:xfrm>
              <a:off x="5334000" y="2876550"/>
              <a:ext cx="1582006" cy="1905000"/>
              <a:chOff x="3392214" y="2724150"/>
              <a:chExt cx="1582006" cy="1905000"/>
            </a:xfrm>
          </p:grpSpPr>
          <p:pic>
            <p:nvPicPr>
              <p:cNvPr id="20" name="Picture 4" descr="Image result for report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724150"/>
                <a:ext cx="1460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group of people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2214" y="3083472"/>
                <a:ext cx="1582006" cy="152400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rot="1779419">
              <a:off x="6309354" y="2981091"/>
              <a:ext cx="1371600" cy="451628"/>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1050" b="1" dirty="0" smtClean="0">
                  <a:latin typeface="Calisto MT" panose="02040603050505030304" pitchFamily="18" charset="0"/>
                </a:rPr>
                <a:t>Math Score in Class</a:t>
              </a:r>
              <a:endParaRPr lang="en-US" sz="1050" b="1" dirty="0">
                <a:latin typeface="Calisto MT" panose="02040603050505030304" pitchFamily="18" charset="0"/>
              </a:endParaRPr>
            </a:p>
          </p:txBody>
        </p:sp>
      </p:grpSp>
      <p:sp>
        <p:nvSpPr>
          <p:cNvPr id="5" name="TextBox 4"/>
          <p:cNvSpPr txBox="1"/>
          <p:nvPr/>
        </p:nvSpPr>
        <p:spPr>
          <a:xfrm>
            <a:off x="304800" y="3809840"/>
            <a:ext cx="8534400" cy="276999"/>
          </a:xfrm>
          <a:prstGeom prst="rect">
            <a:avLst/>
          </a:prstGeom>
          <a:noFill/>
        </p:spPr>
        <p:txBody>
          <a:bodyPr wrap="square" rtlCol="0">
            <a:spAutoFit/>
          </a:bodyPr>
          <a:lstStyle/>
          <a:p>
            <a:r>
              <a:rPr lang="en-US" sz="1200" b="1" dirty="0" smtClean="0">
                <a:latin typeface="Calisto MT" panose="02040603050505030304" pitchFamily="18" charset="0"/>
              </a:rPr>
              <a:t>[58.8</a:t>
            </a:r>
            <a:r>
              <a:rPr lang="en-US" sz="1200" b="1" dirty="0">
                <a:latin typeface="Calisto MT" panose="02040603050505030304" pitchFamily="18" charset="0"/>
              </a:rPr>
              <a:t>, 59.9, 61.2, 61.3, 61.5, 62, 62.5, 62.5, 63, 63, 63.7, </a:t>
            </a:r>
            <a:r>
              <a:rPr lang="en-US" sz="1200" b="1" dirty="0">
                <a:solidFill>
                  <a:srgbClr val="FF0000"/>
                </a:solidFill>
                <a:latin typeface="Calisto MT" panose="02040603050505030304" pitchFamily="18" charset="0"/>
              </a:rPr>
              <a:t>63.9, 64</a:t>
            </a:r>
            <a:r>
              <a:rPr lang="en-US" sz="1200" b="1" dirty="0">
                <a:latin typeface="Calisto MT" panose="02040603050505030304" pitchFamily="18" charset="0"/>
              </a:rPr>
              <a:t>, 64, 65.1 , 65.2, 66.7, 67.8, 68.3, 69.9, 70.7, 71.8, 72.2, 73]</a:t>
            </a:r>
          </a:p>
        </p:txBody>
      </p:sp>
      <p:cxnSp>
        <p:nvCxnSpPr>
          <p:cNvPr id="7" name="Straight Arrow Connector 6"/>
          <p:cNvCxnSpPr/>
          <p:nvPr/>
        </p:nvCxnSpPr>
        <p:spPr>
          <a:xfrm flipV="1">
            <a:off x="604345" y="1204970"/>
            <a:ext cx="0" cy="236220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Straight Arrow Connector 14"/>
          <p:cNvCxnSpPr/>
          <p:nvPr/>
        </p:nvCxnSpPr>
        <p:spPr>
          <a:xfrm>
            <a:off x="404648" y="3463022"/>
            <a:ext cx="7672552" cy="2312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Freeform 13"/>
          <p:cNvSpPr/>
          <p:nvPr/>
        </p:nvSpPr>
        <p:spPr>
          <a:xfrm>
            <a:off x="950060" y="1191140"/>
            <a:ext cx="7036676" cy="2096284"/>
          </a:xfrm>
          <a:custGeom>
            <a:avLst/>
            <a:gdLst>
              <a:gd name="connsiteX0" fmla="*/ 0 w 7192364"/>
              <a:gd name="connsiteY0" fmla="*/ 1669840 h 1708391"/>
              <a:gd name="connsiteX1" fmla="*/ 1765738 w 7192364"/>
              <a:gd name="connsiteY1" fmla="*/ 9205 h 1708391"/>
              <a:gd name="connsiteX2" fmla="*/ 3300248 w 7192364"/>
              <a:gd name="connsiteY2" fmla="*/ 1028709 h 1708391"/>
              <a:gd name="connsiteX3" fmla="*/ 6800193 w 7192364"/>
              <a:gd name="connsiteY3" fmla="*/ 1648819 h 1708391"/>
              <a:gd name="connsiteX4" fmla="*/ 7147035 w 7192364"/>
              <a:gd name="connsiteY4" fmla="*/ 1690860 h 1708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64" h="1708391">
                <a:moveTo>
                  <a:pt x="0" y="1669840"/>
                </a:moveTo>
                <a:cubicBezTo>
                  <a:pt x="607848" y="892950"/>
                  <a:pt x="1215697" y="116060"/>
                  <a:pt x="1765738" y="9205"/>
                </a:cubicBezTo>
                <a:cubicBezTo>
                  <a:pt x="2315779" y="-97650"/>
                  <a:pt x="2461172" y="755440"/>
                  <a:pt x="3300248" y="1028709"/>
                </a:cubicBezTo>
                <a:cubicBezTo>
                  <a:pt x="4139324" y="1301978"/>
                  <a:pt x="6159062" y="1538461"/>
                  <a:pt x="6800193" y="1648819"/>
                </a:cubicBezTo>
                <a:cubicBezTo>
                  <a:pt x="7441324" y="1759177"/>
                  <a:pt x="7089228" y="1680350"/>
                  <a:pt x="7147035" y="1690860"/>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5556161" y="1995823"/>
                <a:ext cx="31954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𝑀𝑜𝑑𝑒</m:t>
                      </m:r>
                      <m:r>
                        <a:rPr lang="en-US" b="0" i="1" smtClean="0">
                          <a:latin typeface="Cambria Math" panose="02040503050406030204" pitchFamily="18" charset="0"/>
                        </a:rPr>
                        <m:t> −</m:t>
                      </m:r>
                      <m:r>
                        <a:rPr lang="en-US" b="0" i="1" smtClean="0">
                          <a:latin typeface="Cambria Math" panose="02040503050406030204" pitchFamily="18" charset="0"/>
                        </a:rPr>
                        <m:t>𝑚𝑜𝑠𝑡</m:t>
                      </m:r>
                      <m:r>
                        <a:rPr lang="en-US" b="0" i="1" smtClean="0">
                          <a:latin typeface="Cambria Math" panose="02040503050406030204" pitchFamily="18" charset="0"/>
                        </a:rPr>
                        <m:t>  </m:t>
                      </m:r>
                      <m:r>
                        <a:rPr lang="en-US" b="0" i="1" smtClean="0">
                          <a:latin typeface="Cambria Math" panose="02040503050406030204" pitchFamily="18" charset="0"/>
                        </a:rPr>
                        <m:t>𝑟𝑒𝑝𝑒𝑎𝑡𝑒𝑑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5556161" y="1995823"/>
                <a:ext cx="3195427" cy="276999"/>
              </a:xfrm>
              <a:prstGeom prst="rect">
                <a:avLst/>
              </a:prstGeom>
              <a:blipFill rotWithShape="0">
                <a:blip r:embed="rId5"/>
                <a:stretch>
                  <a:fillRect l="-1333" t="-2174" b="-32609"/>
                </a:stretch>
              </a:blipFill>
            </p:spPr>
            <p:txBody>
              <a:bodyPr/>
              <a:lstStyle/>
              <a:p>
                <a:r>
                  <a:rPr lang="en-US">
                    <a:noFill/>
                  </a:rPr>
                  <a:t> </a:t>
                </a:r>
              </a:p>
            </p:txBody>
          </p:sp>
        </mc:Fallback>
      </mc:AlternateContent>
      <p:cxnSp>
        <p:nvCxnSpPr>
          <p:cNvPr id="25" name="Straight Connector 24"/>
          <p:cNvCxnSpPr/>
          <p:nvPr/>
        </p:nvCxnSpPr>
        <p:spPr>
          <a:xfrm>
            <a:off x="5029200" y="1204970"/>
            <a:ext cx="0" cy="2788306"/>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Straight Connector 15"/>
          <p:cNvCxnSpPr/>
          <p:nvPr/>
        </p:nvCxnSpPr>
        <p:spPr>
          <a:xfrm>
            <a:off x="2819400" y="1043049"/>
            <a:ext cx="0" cy="2788306"/>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rot="16200000">
                <a:off x="2232575" y="2318988"/>
                <a:ext cx="262187" cy="3894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accent2">
                                  <a:lumMod val="75000"/>
                                </a:schemeClr>
                              </a:solidFill>
                              <a:latin typeface="Cambria Math" panose="02040503050406030204" pitchFamily="18" charset="0"/>
                            </a:rPr>
                          </m:ctrlPr>
                        </m:dPr>
                        <m:e>
                          <m:eqArr>
                            <m:eqArrPr>
                              <m:ctrlPr>
                                <a:rPr lang="en-US" i="1" smtClean="0">
                                  <a:solidFill>
                                    <a:schemeClr val="accent2">
                                      <a:lumMod val="75000"/>
                                    </a:schemeClr>
                                  </a:solidFill>
                                  <a:latin typeface="Cambria Math" panose="02040503050406030204" pitchFamily="18" charset="0"/>
                                </a:rPr>
                              </m:ctrlPr>
                            </m:eqArrPr>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qArr>
                        </m:e>
                      </m:d>
                    </m:oMath>
                  </m:oMathPara>
                </a14:m>
                <a:endParaRPr lang="en-US" dirty="0">
                  <a:solidFill>
                    <a:schemeClr val="accent2">
                      <a:lumMod val="75000"/>
                    </a:schemeClr>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rot="16200000">
                <a:off x="2232575" y="2318988"/>
                <a:ext cx="262187" cy="389478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rot="16200000">
                <a:off x="6630403" y="2334840"/>
                <a:ext cx="262187" cy="3894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accent2">
                                  <a:lumMod val="75000"/>
                                </a:schemeClr>
                              </a:solidFill>
                              <a:latin typeface="Cambria Math" panose="02040503050406030204" pitchFamily="18" charset="0"/>
                            </a:rPr>
                          </m:ctrlPr>
                        </m:dPr>
                        <m:e>
                          <m:eqArr>
                            <m:eqArrPr>
                              <m:ctrlPr>
                                <a:rPr lang="en-US" i="1" smtClean="0">
                                  <a:solidFill>
                                    <a:schemeClr val="accent2">
                                      <a:lumMod val="75000"/>
                                    </a:schemeClr>
                                  </a:solidFill>
                                  <a:latin typeface="Cambria Math" panose="02040503050406030204" pitchFamily="18" charset="0"/>
                                </a:rPr>
                              </m:ctrlPr>
                            </m:eqArrPr>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
                              <m:r>
                                <a:rPr lang="en-US" b="0" i="1" smtClean="0">
                                  <a:solidFill>
                                    <a:schemeClr val="accent2">
                                      <a:lumMod val="75000"/>
                                    </a:schemeClr>
                                  </a:solidFill>
                                  <a:latin typeface="Cambria Math" panose="02040503050406030204" pitchFamily="18" charset="0"/>
                                </a:rPr>
                                <m:t> </m:t>
                              </m:r>
                            </m:e>
                          </m:eqArr>
                        </m:e>
                      </m:d>
                    </m:oMath>
                  </m:oMathPara>
                </a14:m>
                <a:endParaRPr lang="en-US" dirty="0">
                  <a:solidFill>
                    <a:schemeClr val="accent2">
                      <a:lumMod val="75000"/>
                    </a:schemeClr>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rot="16200000">
                <a:off x="6630403" y="2334840"/>
                <a:ext cx="262187" cy="3894784"/>
              </a:xfrm>
              <a:prstGeom prst="rect">
                <a:avLst/>
              </a:prstGeom>
              <a:blipFill rotWithShape="0">
                <a:blip r:embed="rId7"/>
                <a:stretch>
                  <a:fillRect/>
                </a:stretch>
              </a:blipFill>
            </p:spPr>
            <p:txBody>
              <a:bodyPr/>
              <a:lstStyle/>
              <a:p>
                <a:r>
                  <a:rPr lang="en-US">
                    <a:noFill/>
                  </a:rPr>
                  <a:t> </a:t>
                </a:r>
              </a:p>
            </p:txBody>
          </p:sp>
        </mc:Fallback>
      </mc:AlternateContent>
      <p:cxnSp>
        <p:nvCxnSpPr>
          <p:cNvPr id="23" name="Straight Connector 22"/>
          <p:cNvCxnSpPr/>
          <p:nvPr/>
        </p:nvCxnSpPr>
        <p:spPr>
          <a:xfrm>
            <a:off x="4495800" y="1191140"/>
            <a:ext cx="0" cy="2788306"/>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1048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ustomShape 1"/>
          <p:cNvSpPr/>
          <p:nvPr/>
        </p:nvSpPr>
        <p:spPr>
          <a:xfrm>
            <a:off x="456990" y="205067"/>
            <a:ext cx="8227169" cy="858146"/>
          </a:xfrm>
          <a:prstGeom prst="rect">
            <a:avLst/>
          </a:prstGeom>
          <a:noFill/>
          <a:ln>
            <a:noFill/>
          </a:ln>
        </p:spPr>
        <p:style>
          <a:lnRef idx="0">
            <a:scrgbClr r="0" g="0" b="0"/>
          </a:lnRef>
          <a:fillRef idx="0">
            <a:scrgbClr r="0" g="0" b="0"/>
          </a:fillRef>
          <a:effectRef idx="0">
            <a:scrgbClr r="0" g="0" b="0"/>
          </a:effectRef>
          <a:fontRef idx="minor"/>
        </p:style>
      </p:sp>
      <p:sp>
        <p:nvSpPr>
          <p:cNvPr id="37" name="CustomShape 2"/>
          <p:cNvSpPr/>
          <p:nvPr/>
        </p:nvSpPr>
        <p:spPr>
          <a:xfrm>
            <a:off x="456990" y="1203299"/>
            <a:ext cx="8227169" cy="2982288"/>
          </a:xfrm>
          <a:prstGeom prst="rect">
            <a:avLst/>
          </a:prstGeom>
          <a:noFill/>
          <a:ln>
            <a:noFill/>
          </a:ln>
        </p:spPr>
        <p:style>
          <a:lnRef idx="0">
            <a:scrgbClr r="0" g="0" b="0"/>
          </a:lnRef>
          <a:fillRef idx="0">
            <a:scrgbClr r="0" g="0" b="0"/>
          </a:fillRef>
          <a:effectRef idx="0">
            <a:scrgbClr r="0" g="0" b="0"/>
          </a:effectRef>
          <a:fontRef idx="minor"/>
        </p:style>
      </p:sp>
      <p:sp>
        <p:nvSpPr>
          <p:cNvPr id="38" name="CustomShape 3"/>
          <p:cNvSpPr/>
          <p:nvPr/>
        </p:nvSpPr>
        <p:spPr>
          <a:xfrm>
            <a:off x="1882662" y="1673190"/>
            <a:ext cx="5183492" cy="1739804"/>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lstStyle/>
          <a:p>
            <a:pPr algn="ctr">
              <a:lnSpc>
                <a:spcPct val="100000"/>
              </a:lnSpc>
            </a:pPr>
            <a:r>
              <a:rPr lang="en-IN" sz="3628" b="1" spc="-1" dirty="0">
                <a:solidFill>
                  <a:srgbClr val="000000"/>
                </a:solidFill>
                <a:uFill>
                  <a:solidFill>
                    <a:srgbClr val="FFFFFF"/>
                  </a:solidFill>
                </a:uFill>
                <a:latin typeface="Californian FB"/>
                <a:ea typeface="DejaVu Sans"/>
              </a:rPr>
              <a:t>Measuring Variability and spread</a:t>
            </a:r>
            <a:endParaRPr lang="en-IN" sz="1633" spc="-1" dirty="0">
              <a:solidFill>
                <a:srgbClr val="000000"/>
              </a:solidFill>
              <a:uFill>
                <a:solidFill>
                  <a:srgbClr val="FFFFFF"/>
                </a:solidFill>
              </a:uFill>
              <a:latin typeface="Arial"/>
            </a:endParaRPr>
          </a:p>
        </p:txBody>
      </p:sp>
      <p:pic>
        <p:nvPicPr>
          <p:cNvPr id="39" name="Picture 4"/>
          <p:cNvPicPr/>
          <p:nvPr/>
        </p:nvPicPr>
        <p:blipFill>
          <a:blip r:embed="rId2"/>
          <a:stretch/>
        </p:blipFill>
        <p:spPr>
          <a:xfrm>
            <a:off x="5615011" y="2688729"/>
            <a:ext cx="2867999" cy="1950095"/>
          </a:xfrm>
          <a:prstGeom prst="rect">
            <a:avLst/>
          </a:prstGeom>
          <a:ln>
            <a:noFill/>
          </a:ln>
        </p:spPr>
      </p:pic>
    </p:spTree>
    <p:extLst>
      <p:ext uri="{BB962C8B-B14F-4D97-AF65-F5344CB8AC3E}">
        <p14:creationId xmlns:p14="http://schemas.microsoft.com/office/powerpoint/2010/main" val="37547227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14350"/>
            <a:ext cx="7694880"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381000" y="41387"/>
            <a:ext cx="8229600" cy="536971"/>
          </a:xfrm>
        </p:spPr>
        <p:txBody>
          <a:bodyPr/>
          <a:lstStyle/>
          <a:p>
            <a:pPr algn="ctr"/>
            <a:r>
              <a:rPr lang="en-US" sz="2800" dirty="0" smtClean="0"/>
              <a:t>Learning by practicing over and over again</a:t>
            </a:r>
            <a:endParaRPr lang="en-US" sz="2800" dirty="0"/>
          </a:p>
        </p:txBody>
      </p:sp>
    </p:spTree>
    <p:extLst>
      <p:ext uri="{BB962C8B-B14F-4D97-AF65-F5344CB8AC3E}">
        <p14:creationId xmlns:p14="http://schemas.microsoft.com/office/powerpoint/2010/main" val="23720185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Shape 1"/>
          <p:cNvSpPr txBox="1"/>
          <p:nvPr/>
        </p:nvSpPr>
        <p:spPr>
          <a:xfrm>
            <a:off x="456990" y="204741"/>
            <a:ext cx="8227169" cy="858146"/>
          </a:xfrm>
          <a:prstGeom prst="rect">
            <a:avLst/>
          </a:prstGeom>
          <a:noFill/>
          <a:ln>
            <a:noFill/>
          </a:ln>
        </p:spPr>
        <p:txBody>
          <a:bodyPr lIns="0" tIns="0" rIns="0" bIns="0" anchor="ctr"/>
          <a:lstStyle/>
          <a:p>
            <a:pPr algn="ctr">
              <a:lnSpc>
                <a:spcPct val="100000"/>
              </a:lnSpc>
            </a:pPr>
            <a:r>
              <a:rPr lang="en-US" sz="2903" b="1" spc="-1">
                <a:solidFill>
                  <a:srgbClr val="000000"/>
                </a:solidFill>
                <a:uFill>
                  <a:solidFill>
                    <a:srgbClr val="FFFFFF"/>
                  </a:solidFill>
                </a:uFill>
                <a:latin typeface="Californian FB"/>
              </a:rPr>
              <a:t>Range to differentiate between dataset</a:t>
            </a:r>
            <a:endParaRPr lang="en-US" sz="1633" spc="-1">
              <a:solidFill>
                <a:srgbClr val="000000"/>
              </a:solidFill>
              <a:uFill>
                <a:solidFill>
                  <a:srgbClr val="FFFFFF"/>
                </a:solidFill>
              </a:uFill>
              <a:latin typeface="Arial"/>
            </a:endParaRPr>
          </a:p>
        </p:txBody>
      </p:sp>
      <p:sp>
        <p:nvSpPr>
          <p:cNvPr id="41" name="CustomShape 2"/>
          <p:cNvSpPr/>
          <p:nvPr/>
        </p:nvSpPr>
        <p:spPr>
          <a:xfrm>
            <a:off x="1047047" y="1258484"/>
            <a:ext cx="7533599" cy="2983920"/>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lstStyle/>
          <a:p>
            <a:pPr marL="259285" indent="-258959">
              <a:lnSpc>
                <a:spcPct val="200000"/>
              </a:lnSpc>
              <a:buClr>
                <a:srgbClr val="000000"/>
              </a:buClr>
              <a:buFont typeface="Arial"/>
              <a:buChar char="•"/>
            </a:pPr>
            <a:r>
              <a:rPr lang="en-IN" sz="1633" spc="-1">
                <a:solidFill>
                  <a:srgbClr val="000000"/>
                </a:solidFill>
                <a:uFill>
                  <a:solidFill>
                    <a:srgbClr val="FFFFFF"/>
                  </a:solidFill>
                </a:uFill>
                <a:latin typeface="Californian FB"/>
                <a:ea typeface="DejaVu Sans"/>
              </a:rPr>
              <a:t>It is quite often, the average only gives part of the picture.</a:t>
            </a:r>
            <a:endParaRPr lang="en-IN" sz="1633" spc="-1">
              <a:solidFill>
                <a:srgbClr val="000000"/>
              </a:solidFill>
              <a:uFill>
                <a:solidFill>
                  <a:srgbClr val="FFFFFF"/>
                </a:solidFill>
              </a:uFill>
              <a:latin typeface="Arial"/>
            </a:endParaRPr>
          </a:p>
          <a:p>
            <a:pPr marL="259285" indent="-258959">
              <a:lnSpc>
                <a:spcPct val="200000"/>
              </a:lnSpc>
              <a:buClr>
                <a:srgbClr val="000000"/>
              </a:buClr>
              <a:buFont typeface="Arial"/>
              <a:buChar char="•"/>
            </a:pPr>
            <a:r>
              <a:rPr lang="en-IN" sz="1633" spc="-1">
                <a:solidFill>
                  <a:srgbClr val="000000"/>
                </a:solidFill>
                <a:uFill>
                  <a:solidFill>
                    <a:srgbClr val="FFFFFF"/>
                  </a:solidFill>
                </a:uFill>
                <a:latin typeface="Californian FB"/>
                <a:ea typeface="DejaVu Sans"/>
              </a:rPr>
              <a:t>Averages give us a way of determining where the center of a set of data is, but they don’t tell us how the data varies.</a:t>
            </a:r>
            <a:endParaRPr lang="en-IN" sz="1633" spc="-1">
              <a:solidFill>
                <a:srgbClr val="000000"/>
              </a:solidFill>
              <a:uFill>
                <a:solidFill>
                  <a:srgbClr val="FFFFFF"/>
                </a:solidFill>
              </a:uFill>
              <a:latin typeface="Arial"/>
            </a:endParaRPr>
          </a:p>
          <a:p>
            <a:pPr>
              <a:lnSpc>
                <a:spcPct val="200000"/>
              </a:lnSpc>
            </a:pPr>
            <a:endParaRPr lang="en-IN" sz="1633" spc="-1">
              <a:solidFill>
                <a:srgbClr val="000000"/>
              </a:solidFill>
              <a:uFill>
                <a:solidFill>
                  <a:srgbClr val="FFFFFF"/>
                </a:solidFill>
              </a:uFill>
              <a:latin typeface="Arial"/>
            </a:endParaRPr>
          </a:p>
          <a:p>
            <a:pPr algn="ctr">
              <a:lnSpc>
                <a:spcPct val="100000"/>
              </a:lnSpc>
            </a:pPr>
            <a:r>
              <a:rPr lang="en-IN" sz="2540" spc="-1">
                <a:solidFill>
                  <a:srgbClr val="0070C0"/>
                </a:solidFill>
                <a:uFill>
                  <a:solidFill>
                    <a:srgbClr val="FFFFFF"/>
                  </a:solidFill>
                </a:uFill>
                <a:latin typeface="Californian FB"/>
                <a:ea typeface="DejaVu Sans"/>
              </a:rPr>
              <a:t>“The range tells us over how many numbers the data extends, a bit like measuring its width.”</a:t>
            </a:r>
            <a:endParaRPr lang="en-IN" sz="1633"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9172074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xEl>
                                              <p:charRg st="277" end="277"/>
                                            </p:txEl>
                                          </p:spTgt>
                                        </p:tgtEl>
                                        <p:attrNameLst>
                                          <p:attrName>style.visibility</p:attrName>
                                        </p:attrNameLst>
                                      </p:cBhvr>
                                      <p:to>
                                        <p:strVal val="visible"/>
                                      </p:to>
                                    </p:set>
                                    <p:anim calcmode="lin" valueType="num">
                                      <p:cBhvr additive="repl">
                                        <p:cTn id="7" dur="500" fill="hold"/>
                                        <p:tgtEl>
                                          <p:spTgt spid="41">
                                            <p:txEl>
                                              <p:charRg st="277" end="277"/>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41">
                                            <p:txEl>
                                              <p:charRg st="277" end="27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Shape 1"/>
          <p:cNvSpPr txBox="1"/>
          <p:nvPr/>
        </p:nvSpPr>
        <p:spPr>
          <a:xfrm>
            <a:off x="456990" y="204741"/>
            <a:ext cx="8227169" cy="858146"/>
          </a:xfrm>
          <a:prstGeom prst="rect">
            <a:avLst/>
          </a:prstGeom>
          <a:noFill/>
          <a:ln>
            <a:noFill/>
          </a:ln>
        </p:spPr>
        <p:txBody>
          <a:bodyPr lIns="0" tIns="0" rIns="0" bIns="0" anchor="ctr"/>
          <a:lstStyle/>
          <a:p>
            <a:pPr algn="ctr">
              <a:lnSpc>
                <a:spcPct val="100000"/>
              </a:lnSpc>
            </a:pPr>
            <a:r>
              <a:rPr lang="en-US" sz="2903" b="1" spc="-1" dirty="0">
                <a:solidFill>
                  <a:srgbClr val="0070C0"/>
                </a:solidFill>
                <a:uFill>
                  <a:solidFill>
                    <a:srgbClr val="FFFFFF"/>
                  </a:solidFill>
                </a:uFill>
                <a:latin typeface="Californian FB"/>
              </a:rPr>
              <a:t>Range </a:t>
            </a:r>
            <a:endParaRPr lang="en-US" sz="1633" spc="-1" dirty="0">
              <a:solidFill>
                <a:srgbClr val="0070C0"/>
              </a:solidFill>
              <a:uFill>
                <a:solidFill>
                  <a:srgbClr val="FFFFFF"/>
                </a:solidFill>
              </a:uFill>
              <a:latin typeface="Arial"/>
            </a:endParaRPr>
          </a:p>
        </p:txBody>
      </p:sp>
      <p:sp>
        <p:nvSpPr>
          <p:cNvPr id="43" name="TextShape 2"/>
          <p:cNvSpPr txBox="1"/>
          <p:nvPr/>
        </p:nvSpPr>
        <p:spPr>
          <a:xfrm>
            <a:off x="457316" y="1203299"/>
            <a:ext cx="8228149" cy="2404965"/>
          </a:xfrm>
          <a:prstGeom prst="rect">
            <a:avLst/>
          </a:prstGeom>
          <a:noFill/>
          <a:ln>
            <a:noFill/>
          </a:ln>
        </p:spPr>
        <p:txBody>
          <a:bodyPr lIns="0" tIns="0" rIns="0" bIns="0"/>
          <a:lstStyle/>
          <a:p>
            <a:r>
              <a:rPr lang="en-US" sz="1633" spc="-1" dirty="0">
                <a:solidFill>
                  <a:srgbClr val="000000"/>
                </a:solidFill>
                <a:uFill>
                  <a:solidFill>
                    <a:srgbClr val="FFFFFF"/>
                  </a:solidFill>
                </a:uFill>
                <a:latin typeface="Californian FB"/>
              </a:rPr>
              <a:t>The range is a way of measuring how spread out a set of values are. It’s given by Upper bound - Lower bound where the upper bound is the highest value, and the lower bound the lowest.</a:t>
            </a:r>
            <a:endParaRPr lang="en-US" sz="1633" spc="-1" dirty="0">
              <a:solidFill>
                <a:srgbClr val="000000"/>
              </a:solidFill>
              <a:uFill>
                <a:solidFill>
                  <a:srgbClr val="FFFFFF"/>
                </a:solidFill>
              </a:uFill>
              <a:latin typeface="Arial"/>
            </a:endParaRPr>
          </a:p>
          <a:p>
            <a:endParaRPr lang="en-US" sz="1633" spc="-1" dirty="0">
              <a:solidFill>
                <a:srgbClr val="000000"/>
              </a:solidFill>
              <a:uFill>
                <a:solidFill>
                  <a:srgbClr val="FFFFFF"/>
                </a:solidFill>
              </a:uFill>
              <a:latin typeface="Arial"/>
            </a:endParaRPr>
          </a:p>
          <a:p>
            <a:endParaRPr lang="en-US" sz="1633" spc="-1" dirty="0">
              <a:solidFill>
                <a:srgbClr val="000000"/>
              </a:solidFill>
              <a:uFill>
                <a:solidFill>
                  <a:srgbClr val="FFFFFF"/>
                </a:solidFill>
              </a:uFill>
              <a:latin typeface="Arial"/>
            </a:endParaRPr>
          </a:p>
          <a:p>
            <a:endParaRPr lang="en-US" sz="1633" spc="-1" dirty="0">
              <a:solidFill>
                <a:srgbClr val="000000"/>
              </a:solidFill>
              <a:uFill>
                <a:solidFill>
                  <a:srgbClr val="FFFFFF"/>
                </a:solidFill>
              </a:uFill>
              <a:latin typeface="Arial"/>
            </a:endParaRPr>
          </a:p>
          <a:p>
            <a:endParaRPr lang="en-US" sz="1633" spc="-1" dirty="0">
              <a:solidFill>
                <a:srgbClr val="000000"/>
              </a:solidFill>
              <a:uFill>
                <a:solidFill>
                  <a:srgbClr val="FFFFFF"/>
                </a:solidFill>
              </a:uFill>
              <a:latin typeface="Arial"/>
            </a:endParaRPr>
          </a:p>
          <a:p>
            <a:endParaRPr lang="en-US" sz="1633" spc="-1" dirty="0">
              <a:solidFill>
                <a:srgbClr val="000000"/>
              </a:solidFill>
              <a:uFill>
                <a:solidFill>
                  <a:srgbClr val="FFFFFF"/>
                </a:solidFill>
              </a:uFill>
              <a:latin typeface="Arial"/>
            </a:endParaRPr>
          </a:p>
          <a:p>
            <a:endParaRPr lang="en-US" sz="1633" spc="-1" dirty="0">
              <a:solidFill>
                <a:srgbClr val="000000"/>
              </a:solidFill>
              <a:uFill>
                <a:solidFill>
                  <a:srgbClr val="FFFFFF"/>
                </a:solidFill>
              </a:uFill>
              <a:latin typeface="Arial"/>
            </a:endParaRPr>
          </a:p>
          <a:p>
            <a:endParaRPr lang="en-US" sz="1633"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819" y="1843410"/>
            <a:ext cx="5252381" cy="1180721"/>
          </a:xfrm>
          <a:prstGeom prst="rect">
            <a:avLst/>
          </a:prstGeom>
        </p:spPr>
      </p:pic>
      <p:sp>
        <p:nvSpPr>
          <p:cNvPr id="7" name="CustomShape 3"/>
          <p:cNvSpPr/>
          <p:nvPr/>
        </p:nvSpPr>
        <p:spPr>
          <a:xfrm>
            <a:off x="3073312" y="3024131"/>
            <a:ext cx="4308190" cy="1526576"/>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lstStyle/>
          <a:p>
            <a:pPr>
              <a:lnSpc>
                <a:spcPct val="100000"/>
              </a:lnSpc>
            </a:pPr>
            <a:r>
              <a:rPr lang="en-IN" sz="1633" spc="-1" dirty="0">
                <a:solidFill>
                  <a:srgbClr val="000000"/>
                </a:solidFill>
                <a:uFill>
                  <a:solidFill>
                    <a:srgbClr val="FFFFFF"/>
                  </a:solidFill>
                </a:uFill>
                <a:latin typeface="Californian FB"/>
                <a:ea typeface="DejaVu Sans"/>
              </a:rPr>
              <a:t>Range = upper bound - lower bound</a:t>
            </a:r>
            <a:endParaRPr lang="en-IN" sz="1633" spc="-1" dirty="0">
              <a:solidFill>
                <a:srgbClr val="000000"/>
              </a:solidFill>
              <a:uFill>
                <a:solidFill>
                  <a:srgbClr val="FFFFFF"/>
                </a:solidFill>
              </a:uFill>
              <a:latin typeface="Arial"/>
            </a:endParaRPr>
          </a:p>
          <a:p>
            <a:pPr>
              <a:lnSpc>
                <a:spcPct val="100000"/>
              </a:lnSpc>
            </a:pPr>
            <a:endParaRPr lang="en-IN" sz="1633" spc="-1" dirty="0">
              <a:solidFill>
                <a:srgbClr val="000000"/>
              </a:solidFill>
              <a:uFill>
                <a:solidFill>
                  <a:srgbClr val="FFFFFF"/>
                </a:solidFill>
              </a:uFill>
              <a:latin typeface="Arial"/>
            </a:endParaRPr>
          </a:p>
          <a:p>
            <a:pPr>
              <a:lnSpc>
                <a:spcPct val="100000"/>
              </a:lnSpc>
            </a:pPr>
            <a:r>
              <a:rPr lang="en-IN" sz="1633" spc="-1" dirty="0">
                <a:solidFill>
                  <a:srgbClr val="000000"/>
                </a:solidFill>
                <a:uFill>
                  <a:solidFill>
                    <a:srgbClr val="FFFFFF"/>
                  </a:solidFill>
                </a:uFill>
                <a:latin typeface="Californian FB"/>
                <a:ea typeface="DejaVu Sans"/>
              </a:rPr>
              <a:t>      = 10 -1</a:t>
            </a:r>
            <a:endParaRPr lang="en-IN" sz="1633" spc="-1" dirty="0">
              <a:solidFill>
                <a:srgbClr val="000000"/>
              </a:solidFill>
              <a:uFill>
                <a:solidFill>
                  <a:srgbClr val="FFFFFF"/>
                </a:solidFill>
              </a:uFill>
              <a:latin typeface="Arial"/>
            </a:endParaRPr>
          </a:p>
          <a:p>
            <a:pPr>
              <a:lnSpc>
                <a:spcPct val="100000"/>
              </a:lnSpc>
            </a:pPr>
            <a:r>
              <a:rPr lang="en-IN" sz="1633" spc="-1" dirty="0">
                <a:solidFill>
                  <a:srgbClr val="000000"/>
                </a:solidFill>
                <a:uFill>
                  <a:solidFill>
                    <a:srgbClr val="FFFFFF"/>
                  </a:solidFill>
                </a:uFill>
                <a:latin typeface="Californian FB"/>
                <a:ea typeface="DejaVu Sans"/>
              </a:rPr>
              <a:t>       </a:t>
            </a:r>
            <a:endParaRPr lang="en-IN" sz="1633" spc="-1" dirty="0">
              <a:solidFill>
                <a:srgbClr val="000000"/>
              </a:solidFill>
              <a:uFill>
                <a:solidFill>
                  <a:srgbClr val="FFFFFF"/>
                </a:solidFill>
              </a:uFill>
              <a:latin typeface="Arial"/>
            </a:endParaRPr>
          </a:p>
          <a:p>
            <a:pPr>
              <a:lnSpc>
                <a:spcPct val="100000"/>
              </a:lnSpc>
            </a:pPr>
            <a:r>
              <a:rPr lang="en-IN" sz="1633" spc="-1" dirty="0">
                <a:solidFill>
                  <a:srgbClr val="000000"/>
                </a:solidFill>
                <a:uFill>
                  <a:solidFill>
                    <a:srgbClr val="FFFFFF"/>
                  </a:solidFill>
                </a:uFill>
                <a:latin typeface="Californian FB"/>
                <a:ea typeface="DejaVu Sans"/>
              </a:rPr>
              <a:t>      = 9</a:t>
            </a:r>
            <a:endParaRPr lang="en-IN" sz="1633" spc="-1" dirty="0">
              <a:solidFill>
                <a:srgbClr val="000000"/>
              </a:solidFill>
              <a:uFill>
                <a:solidFill>
                  <a:srgbClr val="FFFFFF"/>
                </a:solidFill>
              </a:uFill>
              <a:latin typeface="Arial"/>
            </a:endParaRPr>
          </a:p>
          <a:p>
            <a:pPr>
              <a:lnSpc>
                <a:spcPct val="100000"/>
              </a:lnSpc>
            </a:pPr>
            <a:r>
              <a:rPr lang="en-IN" sz="1633" spc="-1" dirty="0">
                <a:solidFill>
                  <a:srgbClr val="000000"/>
                </a:solidFill>
                <a:uFill>
                  <a:solidFill>
                    <a:srgbClr val="FFFFFF"/>
                  </a:solidFill>
                </a:uFill>
                <a:latin typeface="Californian FB"/>
                <a:ea typeface="DejaVu Sans"/>
              </a:rPr>
              <a:t>      </a:t>
            </a:r>
            <a:endParaRPr lang="en-IN" sz="1633" spc="-1" dirty="0">
              <a:solidFill>
                <a:srgbClr val="000000"/>
              </a:solidFill>
              <a:uFill>
                <a:solidFill>
                  <a:srgbClr val="FFFFFF"/>
                </a:solidFill>
              </a:uFill>
              <a:latin typeface="Arial"/>
            </a:endParaRPr>
          </a:p>
          <a:p>
            <a:pPr>
              <a:lnSpc>
                <a:spcPct val="100000"/>
              </a:lnSpc>
            </a:pPr>
            <a:r>
              <a:rPr lang="en-IN" sz="1633" spc="-1" dirty="0">
                <a:solidFill>
                  <a:srgbClr val="000000"/>
                </a:solidFill>
                <a:uFill>
                  <a:solidFill>
                    <a:srgbClr val="FFFFFF"/>
                  </a:solidFill>
                </a:uFill>
                <a:latin typeface="Californian FB"/>
                <a:ea typeface="DejaVu Sans"/>
              </a:rPr>
              <a:t>      so, the range is 9</a:t>
            </a:r>
            <a:endParaRPr lang="en-IN" sz="1633" spc="-1" dirty="0">
              <a:solidFill>
                <a:srgbClr val="000000"/>
              </a:solidFill>
              <a:uFill>
                <a:solidFill>
                  <a:srgbClr val="FFFFFF"/>
                </a:solidFill>
              </a:uFill>
              <a:latin typeface="Arial"/>
            </a:endParaRPr>
          </a:p>
          <a:p>
            <a:pPr>
              <a:lnSpc>
                <a:spcPct val="100000"/>
              </a:lnSpc>
            </a:pPr>
            <a:endParaRPr lang="en-IN" sz="1633"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13378583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out" filter="wipe(down)">
                                      <p:cBhvr additive="repl">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470913" y="355803"/>
            <a:ext cx="8227169" cy="858146"/>
          </a:xfrm>
          <a:prstGeom prst="rect">
            <a:avLst/>
          </a:prstGeom>
          <a:noFill/>
          <a:ln>
            <a:noFill/>
          </a:ln>
        </p:spPr>
        <p:txBody>
          <a:bodyPr lIns="0" tIns="0" rIns="0" bIns="0" anchor="ctr"/>
          <a:lstStyle/>
          <a:p>
            <a:pPr algn="ctr">
              <a:lnSpc>
                <a:spcPct val="100000"/>
              </a:lnSpc>
            </a:pPr>
            <a:r>
              <a:rPr lang="en-US" sz="2903" b="1" spc="-1" dirty="0">
                <a:solidFill>
                  <a:srgbClr val="000000"/>
                </a:solidFill>
                <a:uFill>
                  <a:solidFill>
                    <a:srgbClr val="FFFFFF"/>
                  </a:solidFill>
                </a:uFill>
                <a:latin typeface="Californian FB"/>
              </a:rPr>
              <a:t>Range</a:t>
            </a:r>
            <a:r>
              <a:rPr lang="en-US" sz="2903" spc="-1" dirty="0">
                <a:solidFill>
                  <a:srgbClr val="000000"/>
                </a:solidFill>
                <a:uFill>
                  <a:solidFill>
                    <a:srgbClr val="FFFFFF"/>
                  </a:solidFill>
                </a:uFill>
                <a:latin typeface="Californian FB"/>
              </a:rPr>
              <a:t>
 </a:t>
            </a:r>
            <a:r>
              <a:rPr lang="en-US" sz="2903" spc="-1" dirty="0">
                <a:solidFill>
                  <a:srgbClr val="FF0000"/>
                </a:solidFill>
                <a:uFill>
                  <a:solidFill>
                    <a:srgbClr val="FFFFFF"/>
                  </a:solidFill>
                </a:uFill>
                <a:latin typeface="Californian FB"/>
              </a:rPr>
              <a:t>Limitation</a:t>
            </a:r>
            <a:endParaRPr lang="en-US" sz="1633" spc="-1" dirty="0">
              <a:solidFill>
                <a:srgbClr val="000000"/>
              </a:solidFill>
              <a:uFill>
                <a:solidFill>
                  <a:srgbClr val="FFFFFF"/>
                </a:solidFill>
              </a:uFill>
              <a:latin typeface="Arial"/>
            </a:endParaRPr>
          </a:p>
        </p:txBody>
      </p:sp>
      <p:sp>
        <p:nvSpPr>
          <p:cNvPr id="49" name="CustomShape 2"/>
          <p:cNvSpPr/>
          <p:nvPr/>
        </p:nvSpPr>
        <p:spPr>
          <a:xfrm>
            <a:off x="87252" y="3737093"/>
            <a:ext cx="3386544" cy="140640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lstStyle/>
          <a:p>
            <a:pPr algn="ctr">
              <a:lnSpc>
                <a:spcPct val="100000"/>
              </a:lnSpc>
            </a:pPr>
            <a:r>
              <a:rPr lang="en-IN" sz="1451" b="1" spc="-1" dirty="0">
                <a:solidFill>
                  <a:srgbClr val="000000"/>
                </a:solidFill>
                <a:uFill>
                  <a:solidFill>
                    <a:srgbClr val="FFFFFF"/>
                  </a:solidFill>
                </a:uFill>
                <a:latin typeface="Californian FB"/>
                <a:ea typeface="DejaVu Sans"/>
              </a:rPr>
              <a:t>“If your data has outliers, using the range to describe how your values are dispersed can be very misleading because of its sensitivity to outliers”</a:t>
            </a:r>
            <a:endParaRPr lang="en-IN" sz="1633"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524" y="1213949"/>
            <a:ext cx="5607947" cy="2523144"/>
          </a:xfrm>
          <a:prstGeom prst="rect">
            <a:avLst/>
          </a:prstGeom>
        </p:spPr>
      </p:pic>
    </p:spTree>
    <p:extLst>
      <p:ext uri="{BB962C8B-B14F-4D97-AF65-F5344CB8AC3E}">
        <p14:creationId xmlns:p14="http://schemas.microsoft.com/office/powerpoint/2010/main" val="56323592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additive="repl">
                                        <p:cTn id="7" dur="1000"/>
                                        <p:tgtEl>
                                          <p:spTgt spid="49"/>
                                        </p:tgtEl>
                                      </p:cBhvr>
                                    </p:animEffect>
                                    <p:anim calcmode="lin" valueType="num">
                                      <p:cBhvr additive="repl">
                                        <p:cTn id="8" dur="1000" fill="hold"/>
                                        <p:tgtEl>
                                          <p:spTgt spid="49"/>
                                        </p:tgtEl>
                                        <p:attrNameLst>
                                          <p:attrName>ppt_x</p:attrName>
                                        </p:attrNameLst>
                                      </p:cBhvr>
                                      <p:tavLst>
                                        <p:tav tm="0">
                                          <p:val>
                                            <p:strVal val="#ppt_x"/>
                                          </p:val>
                                        </p:tav>
                                        <p:tav tm="100000">
                                          <p:val>
                                            <p:strVal val="#ppt_x"/>
                                          </p:val>
                                        </p:tav>
                                      </p:tavLst>
                                    </p:anim>
                                    <p:anim calcmode="lin" valueType="num">
                                      <p:cBhvr additive="repl">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456990" y="204741"/>
            <a:ext cx="8227169" cy="858146"/>
          </a:xfrm>
          <a:prstGeom prst="rect">
            <a:avLst/>
          </a:prstGeom>
          <a:noFill/>
          <a:ln>
            <a:noFill/>
          </a:ln>
        </p:spPr>
        <p:txBody>
          <a:bodyPr lIns="0" tIns="0" rIns="0" bIns="0" anchor="ctr"/>
          <a:lstStyle/>
          <a:p>
            <a:pPr algn="ctr">
              <a:lnSpc>
                <a:spcPct val="100000"/>
              </a:lnSpc>
            </a:pPr>
            <a:r>
              <a:rPr lang="en-US" sz="2903" b="1" spc="-1" dirty="0">
                <a:solidFill>
                  <a:srgbClr val="0070C0"/>
                </a:solidFill>
                <a:uFill>
                  <a:solidFill>
                    <a:srgbClr val="FFFFFF"/>
                  </a:solidFill>
                </a:uFill>
                <a:latin typeface="Californian FB"/>
              </a:rPr>
              <a:t>Quartiles</a:t>
            </a:r>
            <a:r>
              <a:rPr lang="en-US" sz="2903" b="1" spc="-1" dirty="0">
                <a:solidFill>
                  <a:srgbClr val="000000"/>
                </a:solidFill>
                <a:uFill>
                  <a:solidFill>
                    <a:srgbClr val="FFFFFF"/>
                  </a:solidFill>
                </a:uFill>
                <a:latin typeface="Californian FB"/>
              </a:rPr>
              <a:t> will rescue the problem</a:t>
            </a:r>
            <a:endParaRPr lang="en-US" sz="1633"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64" y="1599393"/>
            <a:ext cx="5538819" cy="1486236"/>
          </a:xfrm>
          <a:prstGeom prst="rect">
            <a:avLst/>
          </a:prstGeom>
        </p:spPr>
      </p:pic>
      <p:sp>
        <p:nvSpPr>
          <p:cNvPr id="3" name="TextBox 2"/>
          <p:cNvSpPr txBox="1"/>
          <p:nvPr/>
        </p:nvSpPr>
        <p:spPr>
          <a:xfrm>
            <a:off x="708713" y="1133118"/>
            <a:ext cx="6454331" cy="343620"/>
          </a:xfrm>
          <a:prstGeom prst="rect">
            <a:avLst/>
          </a:prstGeom>
          <a:noFill/>
        </p:spPr>
        <p:txBody>
          <a:bodyPr wrap="none" rtlCol="0">
            <a:spAutoFit/>
          </a:bodyPr>
          <a:lstStyle/>
          <a:p>
            <a:pPr marL="259204" indent="-259204">
              <a:buFont typeface="Arial" panose="020B0604020202020204" pitchFamily="34" charset="0"/>
              <a:buChar char="•"/>
            </a:pPr>
            <a:r>
              <a:rPr lang="en-US" sz="1633" dirty="0">
                <a:latin typeface="Californian FB" panose="0207040306080B030204" pitchFamily="18" charset="0"/>
              </a:rPr>
              <a:t>Quartiles of a set of data is a very similar process to finding the median.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5" y="2815821"/>
            <a:ext cx="8770517" cy="2168867"/>
          </a:xfrm>
          <a:prstGeom prst="rect">
            <a:avLst/>
          </a:prstGeom>
        </p:spPr>
      </p:pic>
    </p:spTree>
    <p:extLst>
      <p:ext uri="{BB962C8B-B14F-4D97-AF65-F5344CB8AC3E}">
        <p14:creationId xmlns:p14="http://schemas.microsoft.com/office/powerpoint/2010/main" val="56865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456990" y="204741"/>
            <a:ext cx="8227169" cy="858146"/>
          </a:xfrm>
          <a:prstGeom prst="rect">
            <a:avLst/>
          </a:prstGeom>
          <a:noFill/>
          <a:ln>
            <a:noFill/>
          </a:ln>
        </p:spPr>
        <p:txBody>
          <a:bodyPr lIns="0" tIns="0" rIns="0" bIns="0" anchor="ctr"/>
          <a:lstStyle/>
          <a:p>
            <a:pPr algn="ctr">
              <a:lnSpc>
                <a:spcPct val="100000"/>
              </a:lnSpc>
            </a:pPr>
            <a:r>
              <a:rPr lang="en-US" sz="2903" b="1" spc="-1" dirty="0">
                <a:solidFill>
                  <a:schemeClr val="accent1"/>
                </a:solidFill>
                <a:uFill>
                  <a:solidFill>
                    <a:srgbClr val="FFFFFF"/>
                  </a:solidFill>
                </a:uFill>
                <a:latin typeface="Californian FB"/>
              </a:rPr>
              <a:t>Box plot </a:t>
            </a:r>
            <a:r>
              <a:rPr lang="en-US" sz="2903" b="1" spc="-1" dirty="0">
                <a:solidFill>
                  <a:schemeClr val="accent1"/>
                </a:solidFill>
                <a:uFill>
                  <a:solidFill>
                    <a:srgbClr val="FFFFFF"/>
                  </a:solidFill>
                </a:uFill>
                <a:latin typeface="Californian FB"/>
                <a:sym typeface="Wingdings" panose="05000000000000000000" pitchFamily="2" charset="2"/>
              </a:rPr>
              <a:t> </a:t>
            </a:r>
            <a:r>
              <a:rPr lang="en-US" sz="2903" b="1" spc="-1" dirty="0">
                <a:solidFill>
                  <a:srgbClr val="000000"/>
                </a:solidFill>
                <a:uFill>
                  <a:solidFill>
                    <a:srgbClr val="FFFFFF"/>
                  </a:solidFill>
                </a:uFill>
                <a:latin typeface="Californian FB"/>
              </a:rPr>
              <a:t>Quartiles</a:t>
            </a:r>
            <a:endParaRPr lang="en-US" sz="1633" spc="-1" dirty="0">
              <a:solidFill>
                <a:srgbClr val="000000"/>
              </a:solidFill>
              <a:uFill>
                <a:solidFill>
                  <a:srgbClr val="FFFFFF"/>
                </a:solidFill>
              </a:uFill>
              <a:latin typeface="Aria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362" y="1540544"/>
            <a:ext cx="7284282" cy="2402172"/>
          </a:xfrm>
          <a:prstGeom prst="rect">
            <a:avLst/>
          </a:prstGeom>
        </p:spPr>
      </p:pic>
    </p:spTree>
    <p:extLst>
      <p:ext uri="{BB962C8B-B14F-4D97-AF65-F5344CB8AC3E}">
        <p14:creationId xmlns:p14="http://schemas.microsoft.com/office/powerpoint/2010/main" val="24732249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456990" y="204741"/>
            <a:ext cx="8227169" cy="858146"/>
          </a:xfrm>
          <a:prstGeom prst="rect">
            <a:avLst/>
          </a:prstGeom>
          <a:noFill/>
          <a:ln>
            <a:noFill/>
          </a:ln>
        </p:spPr>
        <p:txBody>
          <a:bodyPr lIns="0" tIns="0" rIns="0" bIns="0" anchor="ctr"/>
          <a:lstStyle/>
          <a:p>
            <a:pPr algn="ctr">
              <a:lnSpc>
                <a:spcPct val="100000"/>
              </a:lnSpc>
            </a:pPr>
            <a:r>
              <a:rPr lang="en-US" sz="2903" b="1" spc="-1" dirty="0">
                <a:solidFill>
                  <a:srgbClr val="0070C0"/>
                </a:solidFill>
                <a:uFill>
                  <a:solidFill>
                    <a:srgbClr val="FFFFFF"/>
                  </a:solidFill>
                </a:uFill>
                <a:latin typeface="Californian FB"/>
              </a:rPr>
              <a:t>Variance</a:t>
            </a:r>
            <a:endParaRPr lang="en-US" sz="1633" spc="-1" dirty="0">
              <a:solidFill>
                <a:srgbClr val="0070C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 name="TextBox 1"/>
              <p:cNvSpPr txBox="1"/>
              <p:nvPr/>
            </p:nvSpPr>
            <p:spPr>
              <a:xfrm>
                <a:off x="713313" y="1542546"/>
                <a:ext cx="7714522" cy="2104743"/>
              </a:xfrm>
              <a:prstGeom prst="rect">
                <a:avLst/>
              </a:prstGeom>
              <a:noFill/>
            </p:spPr>
            <p:txBody>
              <a:bodyPr wrap="square" rtlCol="0">
                <a:spAutoFit/>
              </a:bodyPr>
              <a:lstStyle/>
              <a:p>
                <a:pPr marL="259204" indent="-259204">
                  <a:buFont typeface="Arial" panose="020B0604020202020204" pitchFamily="34" charset="0"/>
                  <a:buChar char="•"/>
                </a:pPr>
                <a:endParaRPr lang="en-US" sz="1633" dirty="0">
                  <a:latin typeface="Californian FB" panose="0207040306080B030204" pitchFamily="18" charset="0"/>
                </a:endParaRPr>
              </a:p>
              <a:p>
                <a:pPr marL="259204" indent="-259204">
                  <a:buFont typeface="Arial" panose="020B0604020202020204" pitchFamily="34" charset="0"/>
                  <a:buChar char="•"/>
                </a:pPr>
                <a:r>
                  <a:rPr lang="en-US" sz="1633" dirty="0">
                    <a:latin typeface="Californian FB" panose="0207040306080B030204" pitchFamily="18" charset="0"/>
                  </a:rPr>
                  <a:t>The variance is a way of measuring spread, and it’s the average of the distance of values from the mean squared.</a:t>
                </a:r>
              </a:p>
              <a:p>
                <a:endParaRPr lang="en-US" sz="1633" i="1" dirty="0">
                  <a:latin typeface="Californian FB" panose="0207040306080B030204" pitchFamily="18" charset="0"/>
                </a:endParaRPr>
              </a:p>
              <a:p>
                <a:pPr/>
                <a14:m>
                  <m:oMathPara xmlns:m="http://schemas.openxmlformats.org/officeDocument/2006/math">
                    <m:oMathParaPr>
                      <m:jc m:val="centerGroup"/>
                    </m:oMathParaPr>
                    <m:oMath xmlns:m="http://schemas.openxmlformats.org/officeDocument/2006/math">
                      <m:sSup>
                        <m:sSupPr>
                          <m:ctrlPr>
                            <a:rPr lang="en-US" sz="1633" i="1">
                              <a:latin typeface="Cambria Math" panose="02040503050406030204" pitchFamily="18" charset="0"/>
                            </a:rPr>
                          </m:ctrlPr>
                        </m:sSupPr>
                        <m:e>
                          <m:r>
                            <a:rPr lang="en-US" sz="1633" i="1">
                              <a:latin typeface="Cambria Math" panose="02040503050406030204" pitchFamily="18" charset="0"/>
                              <a:ea typeface="Cambria Math" panose="02040503050406030204" pitchFamily="18" charset="0"/>
                            </a:rPr>
                            <m:t>𝜎</m:t>
                          </m:r>
                        </m:e>
                        <m:sup>
                          <m:r>
                            <a:rPr lang="en-US" sz="1633" i="1">
                              <a:latin typeface="Cambria Math" panose="02040503050406030204" pitchFamily="18" charset="0"/>
                            </a:rPr>
                            <m:t>2</m:t>
                          </m:r>
                        </m:sup>
                      </m:sSup>
                      <m:r>
                        <a:rPr lang="en-US" sz="1633" i="1">
                          <a:latin typeface="Cambria Math" panose="02040503050406030204" pitchFamily="18" charset="0"/>
                        </a:rPr>
                        <m:t>= </m:t>
                      </m:r>
                      <m:f>
                        <m:fPr>
                          <m:ctrlPr>
                            <a:rPr lang="en-US" sz="1633" i="1">
                              <a:latin typeface="Cambria Math" panose="02040503050406030204" pitchFamily="18" charset="0"/>
                            </a:rPr>
                          </m:ctrlPr>
                        </m:fPr>
                        <m:num>
                          <m:nary>
                            <m:naryPr>
                              <m:chr m:val="∑"/>
                              <m:subHide m:val="on"/>
                              <m:supHide m:val="on"/>
                              <m:ctrlPr>
                                <a:rPr lang="en-US" sz="1633" i="1">
                                  <a:latin typeface="Cambria Math" panose="02040503050406030204" pitchFamily="18" charset="0"/>
                                </a:rPr>
                              </m:ctrlPr>
                            </m:naryPr>
                            <m:sub/>
                            <m:sup/>
                            <m:e>
                              <m:sSup>
                                <m:sSupPr>
                                  <m:ctrlPr>
                                    <a:rPr lang="en-US" sz="1633" i="1">
                                      <a:latin typeface="Cambria Math" panose="02040503050406030204" pitchFamily="18" charset="0"/>
                                    </a:rPr>
                                  </m:ctrlPr>
                                </m:sSupPr>
                                <m:e>
                                  <m:r>
                                    <a:rPr lang="en-US" sz="1633" i="1">
                                      <a:latin typeface="Cambria Math" panose="02040503050406030204" pitchFamily="18" charset="0"/>
                                    </a:rPr>
                                    <m:t>(</m:t>
                                  </m:r>
                                  <m:r>
                                    <a:rPr lang="en-US" sz="1633" i="1">
                                      <a:latin typeface="Cambria Math" panose="02040503050406030204" pitchFamily="18" charset="0"/>
                                    </a:rPr>
                                    <m:t>𝑥</m:t>
                                  </m:r>
                                  <m:r>
                                    <a:rPr lang="en-US" sz="1633" i="1">
                                      <a:latin typeface="Cambria Math" panose="02040503050406030204" pitchFamily="18" charset="0"/>
                                    </a:rPr>
                                    <m:t> − </m:t>
                                  </m:r>
                                  <m:r>
                                    <a:rPr lang="en-US" sz="1633" i="1">
                                      <a:latin typeface="Cambria Math" panose="02040503050406030204" pitchFamily="18" charset="0"/>
                                      <a:ea typeface="Cambria Math" panose="02040503050406030204" pitchFamily="18" charset="0"/>
                                    </a:rPr>
                                    <m:t>𝜇</m:t>
                                  </m:r>
                                  <m:r>
                                    <a:rPr lang="en-US" sz="1633" i="1">
                                      <a:latin typeface="Cambria Math" panose="02040503050406030204" pitchFamily="18" charset="0"/>
                                    </a:rPr>
                                    <m:t>)</m:t>
                                  </m:r>
                                </m:e>
                                <m:sup>
                                  <m:r>
                                    <a:rPr lang="en-US" sz="1633" i="1">
                                      <a:latin typeface="Cambria Math" panose="02040503050406030204" pitchFamily="18" charset="0"/>
                                    </a:rPr>
                                    <m:t>2</m:t>
                                  </m:r>
                                </m:sup>
                              </m:sSup>
                            </m:e>
                          </m:nary>
                        </m:num>
                        <m:den>
                          <m:r>
                            <a:rPr lang="en-US" sz="1633" i="1">
                              <a:latin typeface="Cambria Math" panose="02040503050406030204" pitchFamily="18" charset="0"/>
                            </a:rPr>
                            <m:t>𝑛</m:t>
                          </m:r>
                        </m:den>
                      </m:f>
                    </m:oMath>
                  </m:oMathPara>
                </a14:m>
                <a:endParaRPr lang="en-US" sz="1633" dirty="0">
                  <a:latin typeface="Californian FB" panose="0207040306080B030204" pitchFamily="18" charset="0"/>
                </a:endParaRPr>
              </a:p>
              <a:p>
                <a:endParaRPr lang="en-US" sz="1633" dirty="0">
                  <a:latin typeface="Californian FB" panose="0207040306080B030204" pitchFamily="18" charset="0"/>
                </a:endParaRPr>
              </a:p>
              <a:p>
                <a:pPr marL="259204" indent="-259204">
                  <a:buFont typeface="Arial" panose="020B0604020202020204" pitchFamily="34" charset="0"/>
                  <a:buChar char="•"/>
                </a:pPr>
                <a:r>
                  <a:rPr lang="en-US" sz="1633" dirty="0">
                    <a:latin typeface="Californian FB" panose="0207040306080B030204" pitchFamily="18" charset="0"/>
                  </a:rPr>
                  <a:t>This is a method of measuring spread</a:t>
                </a:r>
              </a:p>
            </p:txBody>
          </p:sp>
        </mc:Choice>
        <mc:Fallback xmlns="">
          <p:sp>
            <p:nvSpPr>
              <p:cNvPr id="2" name="TextBox 1"/>
              <p:cNvSpPr txBox="1">
                <a:spLocks noRot="1" noChangeAspect="1" noMove="1" noResize="1" noEditPoints="1" noAdjustHandles="1" noChangeArrowheads="1" noChangeShapeType="1" noTextEdit="1"/>
              </p:cNvSpPr>
              <p:nvPr/>
            </p:nvSpPr>
            <p:spPr>
              <a:xfrm>
                <a:off x="713313" y="1542546"/>
                <a:ext cx="7714522" cy="2104743"/>
              </a:xfrm>
              <a:prstGeom prst="rect">
                <a:avLst/>
              </a:prstGeom>
              <a:blipFill rotWithShape="0">
                <a:blip r:embed="rId2"/>
                <a:stretch>
                  <a:fillRect l="-316" r="-869" b="-3188"/>
                </a:stretch>
              </a:blipFill>
            </p:spPr>
            <p:txBody>
              <a:bodyPr/>
              <a:lstStyle/>
              <a:p>
                <a:r>
                  <a:rPr lang="en-US">
                    <a:noFill/>
                  </a:rPr>
                  <a:t> </a:t>
                </a:r>
              </a:p>
            </p:txBody>
          </p:sp>
        </mc:Fallback>
      </mc:AlternateContent>
    </p:spTree>
    <p:extLst>
      <p:ext uri="{BB962C8B-B14F-4D97-AF65-F5344CB8AC3E}">
        <p14:creationId xmlns:p14="http://schemas.microsoft.com/office/powerpoint/2010/main" val="19886923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456990" y="204741"/>
            <a:ext cx="8227169" cy="858146"/>
          </a:xfrm>
          <a:prstGeom prst="rect">
            <a:avLst/>
          </a:prstGeom>
          <a:noFill/>
          <a:ln>
            <a:noFill/>
          </a:ln>
        </p:spPr>
        <p:txBody>
          <a:bodyPr lIns="0" tIns="0" rIns="0" bIns="0" anchor="ctr"/>
          <a:lstStyle/>
          <a:p>
            <a:pPr algn="ctr">
              <a:lnSpc>
                <a:spcPct val="100000"/>
              </a:lnSpc>
            </a:pPr>
            <a:r>
              <a:rPr lang="en-US" sz="2903" b="1" spc="-1" dirty="0">
                <a:solidFill>
                  <a:srgbClr val="0070C0"/>
                </a:solidFill>
                <a:uFill>
                  <a:solidFill>
                    <a:srgbClr val="FFFFFF"/>
                  </a:solidFill>
                </a:uFill>
                <a:latin typeface="Californian FB"/>
              </a:rPr>
              <a:t>Standard Deviation</a:t>
            </a:r>
            <a:endParaRPr lang="en-US" sz="1633" spc="-1" dirty="0">
              <a:solidFill>
                <a:srgbClr val="0070C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 name="TextBox 1"/>
              <p:cNvSpPr txBox="1"/>
              <p:nvPr/>
            </p:nvSpPr>
            <p:spPr>
              <a:xfrm>
                <a:off x="649699" y="1062887"/>
                <a:ext cx="7714522" cy="3627083"/>
              </a:xfrm>
              <a:prstGeom prst="rect">
                <a:avLst/>
              </a:prstGeom>
              <a:noFill/>
            </p:spPr>
            <p:txBody>
              <a:bodyPr wrap="square" rtlCol="0">
                <a:spAutoFit/>
              </a:bodyPr>
              <a:lstStyle/>
              <a:p>
                <a:pPr marL="259204" indent="-259204">
                  <a:buFont typeface="Arial" panose="020B0604020202020204" pitchFamily="34" charset="0"/>
                  <a:buChar char="•"/>
                </a:pPr>
                <a:endParaRPr lang="en-US" sz="1633" dirty="0">
                  <a:latin typeface="Californian FB" panose="0207040306080B030204" pitchFamily="18" charset="0"/>
                </a:endParaRPr>
              </a:p>
              <a:p>
                <a:pPr marL="259204" indent="-259204">
                  <a:buFont typeface="Arial" panose="020B0604020202020204" pitchFamily="34" charset="0"/>
                  <a:buChar char="•"/>
                </a:pPr>
                <a:r>
                  <a:rPr lang="en-US" sz="1633" dirty="0">
                    <a:latin typeface="Californian FB" panose="0207040306080B030204" pitchFamily="18" charset="0"/>
                  </a:rPr>
                  <a:t>Standard deviation is a way of saying how far typical values are from the mean.</a:t>
                </a:r>
              </a:p>
              <a:p>
                <a:pPr marL="259204" indent="-259204">
                  <a:buFont typeface="Arial" panose="020B0604020202020204" pitchFamily="34" charset="0"/>
                  <a:buChar char="•"/>
                </a:pPr>
                <a:endParaRPr lang="en-US" sz="1633" dirty="0">
                  <a:latin typeface="Californian FB" panose="0207040306080B030204" pitchFamily="18" charset="0"/>
                </a:endParaRPr>
              </a:p>
              <a:p>
                <a:pPr marL="259204" indent="-259204">
                  <a:buFont typeface="Arial" panose="020B0604020202020204" pitchFamily="34" charset="0"/>
                  <a:buChar char="•"/>
                </a:pPr>
                <a:r>
                  <a:rPr lang="en-US" sz="1633" dirty="0">
                    <a:latin typeface="Californian FB" panose="0207040306080B030204" pitchFamily="18" charset="0"/>
                  </a:rPr>
                  <a:t>The smaller the standard deviation, the closer values are to the mean. </a:t>
                </a:r>
              </a:p>
              <a:p>
                <a:pPr marL="259204" indent="-259204">
                  <a:buFont typeface="Arial" panose="020B0604020202020204" pitchFamily="34" charset="0"/>
                  <a:buChar char="•"/>
                </a:pPr>
                <a:endParaRPr lang="en-US" sz="1633" dirty="0">
                  <a:latin typeface="Californian FB" panose="0207040306080B030204" pitchFamily="18" charset="0"/>
                </a:endParaRPr>
              </a:p>
              <a:p>
                <a:pPr marL="259204" indent="-259204">
                  <a:buFont typeface="Arial" panose="020B0604020202020204" pitchFamily="34" charset="0"/>
                  <a:buChar char="•"/>
                </a:pPr>
                <a:r>
                  <a:rPr lang="en-US" sz="1633" dirty="0">
                    <a:latin typeface="Californian FB" panose="0207040306080B030204" pitchFamily="18" charset="0"/>
                  </a:rPr>
                  <a:t>The smallest value the standard deviation can take is 0.</a:t>
                </a:r>
              </a:p>
              <a:p>
                <a:pPr marL="259204" indent="-259204">
                  <a:buFont typeface="Arial" panose="020B0604020202020204" pitchFamily="34" charset="0"/>
                  <a:buChar char="•"/>
                </a:pPr>
                <a:endParaRPr lang="en-US" sz="1633" dirty="0">
                  <a:latin typeface="Californian FB" panose="0207040306080B030204" pitchFamily="18" charset="0"/>
                </a:endParaRPr>
              </a:p>
              <a:p>
                <a:pPr/>
                <a14:m>
                  <m:oMathPara xmlns:m="http://schemas.openxmlformats.org/officeDocument/2006/math">
                    <m:oMathParaPr>
                      <m:jc m:val="centerGroup"/>
                    </m:oMathParaPr>
                    <m:oMath xmlns:m="http://schemas.openxmlformats.org/officeDocument/2006/math">
                      <m:sSup>
                        <m:sSupPr>
                          <m:ctrlPr>
                            <a:rPr lang="en-US" sz="1633" i="1">
                              <a:latin typeface="Cambria Math" panose="02040503050406030204" pitchFamily="18" charset="0"/>
                            </a:rPr>
                          </m:ctrlPr>
                        </m:sSupPr>
                        <m:e>
                          <m:r>
                            <a:rPr lang="en-US" sz="1633" i="1">
                              <a:latin typeface="Cambria Math" panose="02040503050406030204" pitchFamily="18" charset="0"/>
                              <a:ea typeface="Cambria Math" panose="02040503050406030204" pitchFamily="18" charset="0"/>
                            </a:rPr>
                            <m:t>𝜎</m:t>
                          </m:r>
                        </m:e>
                        <m:sup>
                          <m:r>
                            <a:rPr lang="en-US" sz="1633" i="1">
                              <a:latin typeface="Cambria Math" panose="02040503050406030204" pitchFamily="18" charset="0"/>
                            </a:rPr>
                            <m:t> </m:t>
                          </m:r>
                        </m:sup>
                      </m:sSup>
                      <m:r>
                        <a:rPr lang="en-US" sz="1633" i="1">
                          <a:latin typeface="Cambria Math" panose="02040503050406030204" pitchFamily="18" charset="0"/>
                        </a:rPr>
                        <m:t>=</m:t>
                      </m:r>
                      <m:rad>
                        <m:radPr>
                          <m:degHide m:val="on"/>
                          <m:ctrlPr>
                            <a:rPr lang="en-US" sz="1633" i="1">
                              <a:latin typeface="Cambria Math" panose="02040503050406030204" pitchFamily="18" charset="0"/>
                            </a:rPr>
                          </m:ctrlPr>
                        </m:radPr>
                        <m:deg/>
                        <m:e>
                          <m:r>
                            <a:rPr lang="en-US" sz="1633" i="1">
                              <a:latin typeface="Cambria Math" panose="02040503050406030204" pitchFamily="18" charset="0"/>
                            </a:rPr>
                            <m:t>𝑉𝑎𝑟𝑖𝑎𝑛𝑐𝑒</m:t>
                          </m:r>
                        </m:e>
                      </m:rad>
                    </m:oMath>
                  </m:oMathPara>
                </a14:m>
                <a:endParaRPr lang="en-US" sz="1633" dirty="0">
                  <a:latin typeface="Californian FB" panose="0207040306080B030204" pitchFamily="18" charset="0"/>
                </a:endParaRPr>
              </a:p>
              <a:p>
                <a:endParaRPr lang="en-US" sz="1633" i="1" dirty="0">
                  <a:latin typeface="Californian FB" panose="0207040306080B030204" pitchFamily="18" charset="0"/>
                </a:endParaRPr>
              </a:p>
              <a:p>
                <a:pPr/>
                <a14:m>
                  <m:oMathPara xmlns:m="http://schemas.openxmlformats.org/officeDocument/2006/math">
                    <m:oMathParaPr>
                      <m:jc m:val="centerGroup"/>
                    </m:oMathParaPr>
                    <m:oMath xmlns:m="http://schemas.openxmlformats.org/officeDocument/2006/math">
                      <m:sSup>
                        <m:sSupPr>
                          <m:ctrlPr>
                            <a:rPr lang="en-US" sz="1633" i="1">
                              <a:latin typeface="Cambria Math" panose="02040503050406030204" pitchFamily="18" charset="0"/>
                            </a:rPr>
                          </m:ctrlPr>
                        </m:sSupPr>
                        <m:e>
                          <m:r>
                            <a:rPr lang="en-US" sz="1633" i="1">
                              <a:latin typeface="Cambria Math" panose="02040503050406030204" pitchFamily="18" charset="0"/>
                              <a:ea typeface="Cambria Math" panose="02040503050406030204" pitchFamily="18" charset="0"/>
                            </a:rPr>
                            <m:t>𝜎</m:t>
                          </m:r>
                        </m:e>
                        <m:sup>
                          <m:r>
                            <a:rPr lang="en-US" sz="1633" i="1">
                              <a:latin typeface="Cambria Math" panose="02040503050406030204" pitchFamily="18" charset="0"/>
                            </a:rPr>
                            <m:t> </m:t>
                          </m:r>
                        </m:sup>
                      </m:sSup>
                      <m:r>
                        <a:rPr lang="en-US" sz="1633" i="1">
                          <a:latin typeface="Cambria Math" panose="02040503050406030204" pitchFamily="18" charset="0"/>
                        </a:rPr>
                        <m:t>=</m:t>
                      </m:r>
                      <m:rad>
                        <m:radPr>
                          <m:degHide m:val="on"/>
                          <m:ctrlPr>
                            <a:rPr lang="en-US" sz="1633" i="1">
                              <a:latin typeface="Cambria Math" panose="02040503050406030204" pitchFamily="18" charset="0"/>
                            </a:rPr>
                          </m:ctrlPr>
                        </m:radPr>
                        <m:deg/>
                        <m:e>
                          <m:f>
                            <m:fPr>
                              <m:ctrlPr>
                                <a:rPr lang="en-US" sz="1633" i="1">
                                  <a:latin typeface="Cambria Math" panose="02040503050406030204" pitchFamily="18" charset="0"/>
                                </a:rPr>
                              </m:ctrlPr>
                            </m:fPr>
                            <m:num>
                              <m:nary>
                                <m:naryPr>
                                  <m:chr m:val="∑"/>
                                  <m:subHide m:val="on"/>
                                  <m:supHide m:val="on"/>
                                  <m:ctrlPr>
                                    <a:rPr lang="en-US" sz="1633" i="1">
                                      <a:latin typeface="Cambria Math" panose="02040503050406030204" pitchFamily="18" charset="0"/>
                                    </a:rPr>
                                  </m:ctrlPr>
                                </m:naryPr>
                                <m:sub/>
                                <m:sup/>
                                <m:e>
                                  <m:sSup>
                                    <m:sSupPr>
                                      <m:ctrlPr>
                                        <a:rPr lang="en-US" sz="1633" i="1">
                                          <a:latin typeface="Cambria Math" panose="02040503050406030204" pitchFamily="18" charset="0"/>
                                        </a:rPr>
                                      </m:ctrlPr>
                                    </m:sSupPr>
                                    <m:e>
                                      <m:r>
                                        <a:rPr lang="en-US" sz="1633" i="1">
                                          <a:latin typeface="Cambria Math" panose="02040503050406030204" pitchFamily="18" charset="0"/>
                                        </a:rPr>
                                        <m:t>(</m:t>
                                      </m:r>
                                      <m:r>
                                        <a:rPr lang="en-US" sz="1633" i="1">
                                          <a:latin typeface="Cambria Math" panose="02040503050406030204" pitchFamily="18" charset="0"/>
                                        </a:rPr>
                                        <m:t>𝑥</m:t>
                                      </m:r>
                                      <m:r>
                                        <a:rPr lang="en-US" sz="1633" i="1">
                                          <a:latin typeface="Cambria Math" panose="02040503050406030204" pitchFamily="18" charset="0"/>
                                        </a:rPr>
                                        <m:t> − </m:t>
                                      </m:r>
                                      <m:r>
                                        <a:rPr lang="en-US" sz="1633" i="1">
                                          <a:latin typeface="Cambria Math" panose="02040503050406030204" pitchFamily="18" charset="0"/>
                                          <a:ea typeface="Cambria Math" panose="02040503050406030204" pitchFamily="18" charset="0"/>
                                        </a:rPr>
                                        <m:t>𝜇</m:t>
                                      </m:r>
                                      <m:r>
                                        <a:rPr lang="en-US" sz="1633" i="1">
                                          <a:latin typeface="Cambria Math" panose="02040503050406030204" pitchFamily="18" charset="0"/>
                                        </a:rPr>
                                        <m:t>)</m:t>
                                      </m:r>
                                    </m:e>
                                    <m:sup>
                                      <m:r>
                                        <a:rPr lang="en-US" sz="1633" i="1">
                                          <a:latin typeface="Cambria Math" panose="02040503050406030204" pitchFamily="18" charset="0"/>
                                        </a:rPr>
                                        <m:t>2</m:t>
                                      </m:r>
                                    </m:sup>
                                  </m:sSup>
                                </m:e>
                              </m:nary>
                            </m:num>
                            <m:den>
                              <m:r>
                                <a:rPr lang="en-US" sz="1633" i="1">
                                  <a:latin typeface="Cambria Math" panose="02040503050406030204" pitchFamily="18" charset="0"/>
                                </a:rPr>
                                <m:t>𝑛</m:t>
                              </m:r>
                            </m:den>
                          </m:f>
                        </m:e>
                      </m:rad>
                    </m:oMath>
                  </m:oMathPara>
                </a14:m>
                <a:endParaRPr lang="en-US" sz="1633" dirty="0">
                  <a:latin typeface="Californian FB" panose="0207040306080B030204" pitchFamily="18" charset="0"/>
                </a:endParaRPr>
              </a:p>
              <a:p>
                <a:endParaRPr lang="en-US" sz="1633" dirty="0">
                  <a:latin typeface="Californian FB" panose="0207040306080B030204" pitchFamily="18" charset="0"/>
                </a:endParaRPr>
              </a:p>
              <a:p>
                <a:pPr marL="259204" indent="-259204">
                  <a:buFont typeface="Arial" panose="020B0604020202020204" pitchFamily="34" charset="0"/>
                  <a:buChar char="•"/>
                </a:pPr>
                <a:r>
                  <a:rPr lang="en-US" sz="1633" dirty="0">
                    <a:latin typeface="Californian FB" panose="0207040306080B030204" pitchFamily="18" charset="0"/>
                  </a:rPr>
                  <a:t>This is a method of measuring spread</a:t>
                </a:r>
              </a:p>
            </p:txBody>
          </p:sp>
        </mc:Choice>
        <mc:Fallback xmlns="">
          <p:sp>
            <p:nvSpPr>
              <p:cNvPr id="2" name="TextBox 1"/>
              <p:cNvSpPr txBox="1">
                <a:spLocks noRot="1" noChangeAspect="1" noMove="1" noResize="1" noEditPoints="1" noAdjustHandles="1" noChangeArrowheads="1" noChangeShapeType="1" noTextEdit="1"/>
              </p:cNvSpPr>
              <p:nvPr/>
            </p:nvSpPr>
            <p:spPr>
              <a:xfrm>
                <a:off x="649699" y="1062887"/>
                <a:ext cx="7714522" cy="3627083"/>
              </a:xfrm>
              <a:prstGeom prst="rect">
                <a:avLst/>
              </a:prstGeom>
              <a:blipFill rotWithShape="0">
                <a:blip r:embed="rId2"/>
                <a:stretch>
                  <a:fillRect l="-395" b="-1345"/>
                </a:stretch>
              </a:blipFill>
            </p:spPr>
            <p:txBody>
              <a:bodyPr/>
              <a:lstStyle/>
              <a:p>
                <a:r>
                  <a:rPr lang="en-US">
                    <a:noFill/>
                  </a:rPr>
                  <a:t> </a:t>
                </a:r>
              </a:p>
            </p:txBody>
          </p:sp>
        </mc:Fallback>
      </mc:AlternateContent>
    </p:spTree>
    <p:extLst>
      <p:ext uri="{BB962C8B-B14F-4D97-AF65-F5344CB8AC3E}">
        <p14:creationId xmlns:p14="http://schemas.microsoft.com/office/powerpoint/2010/main" val="39174375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456990" y="204741"/>
            <a:ext cx="8227169" cy="858146"/>
          </a:xfrm>
          <a:prstGeom prst="rect">
            <a:avLst/>
          </a:prstGeom>
          <a:noFill/>
          <a:ln>
            <a:noFill/>
          </a:ln>
        </p:spPr>
        <p:txBody>
          <a:bodyPr lIns="0" tIns="0" rIns="0" bIns="0" anchor="ctr"/>
          <a:lstStyle/>
          <a:p>
            <a:pPr algn="ctr">
              <a:lnSpc>
                <a:spcPct val="100000"/>
              </a:lnSpc>
            </a:pPr>
            <a:r>
              <a:rPr lang="en-US" sz="2903" b="1" spc="-1" dirty="0">
                <a:solidFill>
                  <a:srgbClr val="0070C0"/>
                </a:solidFill>
                <a:uFill>
                  <a:solidFill>
                    <a:srgbClr val="FFFFFF"/>
                  </a:solidFill>
                </a:uFill>
                <a:latin typeface="Californian FB"/>
              </a:rPr>
              <a:t>Z - </a:t>
            </a:r>
            <a:r>
              <a:rPr lang="en-US" sz="2903" b="1" spc="-1" dirty="0">
                <a:uFill>
                  <a:solidFill>
                    <a:srgbClr val="FFFFFF"/>
                  </a:solidFill>
                </a:uFill>
                <a:latin typeface="Californian FB"/>
              </a:rPr>
              <a:t>Score</a:t>
            </a:r>
            <a:endParaRPr lang="en-US" sz="1633" spc="-1" dirty="0">
              <a:uFill>
                <a:solidFill>
                  <a:srgbClr val="FFFFFF"/>
                </a:solidFill>
              </a:uFill>
              <a:latin typeface="Arial"/>
            </a:endParaRPr>
          </a:p>
        </p:txBody>
      </p:sp>
      <mc:AlternateContent xmlns:mc="http://schemas.openxmlformats.org/markup-compatibility/2006" xmlns:a14="http://schemas.microsoft.com/office/drawing/2010/main">
        <mc:Choice Requires="a14">
          <p:sp>
            <p:nvSpPr>
              <p:cNvPr id="2" name="TextBox 1"/>
              <p:cNvSpPr txBox="1"/>
              <p:nvPr/>
            </p:nvSpPr>
            <p:spPr>
              <a:xfrm>
                <a:off x="649699" y="1062887"/>
                <a:ext cx="7714522" cy="3128229"/>
              </a:xfrm>
              <a:prstGeom prst="rect">
                <a:avLst/>
              </a:prstGeom>
              <a:noFill/>
            </p:spPr>
            <p:txBody>
              <a:bodyPr wrap="square" rtlCol="0">
                <a:spAutoFit/>
              </a:bodyPr>
              <a:lstStyle/>
              <a:p>
                <a:pPr marL="259204" indent="-259204">
                  <a:buFont typeface="Arial" panose="020B0604020202020204" pitchFamily="34" charset="0"/>
                  <a:buChar char="•"/>
                </a:pPr>
                <a:r>
                  <a:rPr lang="en-US" sz="1633" dirty="0">
                    <a:latin typeface="Californian FB" panose="0207040306080B030204" pitchFamily="18" charset="0"/>
                  </a:rPr>
                  <a:t>How far is any given data point from the mean ? (Distance)</a:t>
                </a:r>
              </a:p>
              <a:p>
                <a:pPr marL="673930" lvl="1" indent="-259204">
                  <a:buFont typeface="Arial" panose="020B0604020202020204" pitchFamily="34" charset="0"/>
                  <a:buChar char="•"/>
                </a:pPr>
                <a:r>
                  <a:rPr lang="en-US" sz="1633" dirty="0">
                    <a:latin typeface="Californian FB" panose="0207040306080B030204" pitchFamily="18" charset="0"/>
                  </a:rPr>
                  <a:t>Z – score can help us answer</a:t>
                </a:r>
              </a:p>
              <a:p>
                <a:pPr marL="673930" lvl="1" indent="-259204">
                  <a:buFont typeface="Arial" panose="020B0604020202020204" pitchFamily="34" charset="0"/>
                  <a:buChar char="•"/>
                </a:pPr>
                <a:endParaRPr lang="en-US" sz="1633" dirty="0">
                  <a:latin typeface="Californian FB" panose="0207040306080B030204" pitchFamily="18" charset="0"/>
                </a:endParaRPr>
              </a:p>
              <a:p>
                <a:pPr marL="259204" indent="-259204">
                  <a:buFont typeface="Arial" panose="020B0604020202020204" pitchFamily="34" charset="0"/>
                  <a:buChar char="•"/>
                </a:pPr>
                <a:r>
                  <a:rPr lang="en-US" sz="1633" dirty="0">
                    <a:latin typeface="Californian FB" panose="0207040306080B030204" pitchFamily="18" charset="0"/>
                  </a:rPr>
                  <a:t>How many standard deviation away (above and below) from the mean is a data point ?</a:t>
                </a:r>
              </a:p>
              <a:p>
                <a:pPr marL="259204" indent="-259204">
                  <a:buFont typeface="Arial" panose="020B0604020202020204" pitchFamily="34" charset="0"/>
                  <a:buChar char="•"/>
                </a:pPr>
                <a:endParaRPr lang="en-US" sz="1633" dirty="0">
                  <a:latin typeface="Californian FB" panose="0207040306080B030204" pitchFamily="18" charset="0"/>
                </a:endParaRPr>
              </a:p>
              <a:p>
                <a:pPr marL="259204" indent="-259204">
                  <a:buFont typeface="Arial" panose="020B0604020202020204" pitchFamily="34" charset="0"/>
                  <a:buChar char="•"/>
                </a:pPr>
                <a:r>
                  <a:rPr lang="en-US" sz="1633" dirty="0">
                    <a:latin typeface="Californian FB" panose="0207040306080B030204" pitchFamily="18" charset="0"/>
                  </a:rPr>
                  <a:t>Units for Z- score is “standard deviation”</a:t>
                </a:r>
              </a:p>
              <a:p>
                <a:pPr marL="259204" indent="-259204">
                  <a:buFont typeface="Arial" panose="020B0604020202020204" pitchFamily="34" charset="0"/>
                  <a:buChar char="•"/>
                </a:pPr>
                <a:endParaRPr lang="en-US" sz="1633" dirty="0">
                  <a:latin typeface="Californian FB" panose="0207040306080B030204" pitchFamily="18" charset="0"/>
                </a:endParaRPr>
              </a:p>
              <a:p>
                <a:pPr marL="259204" indent="-259204">
                  <a:buFont typeface="Arial" panose="020B0604020202020204" pitchFamily="34" charset="0"/>
                  <a:buChar char="•"/>
                </a:pPr>
                <a:r>
                  <a:rPr lang="en-US" sz="1633" dirty="0">
                    <a:latin typeface="Californian FB" panose="0207040306080B030204" pitchFamily="18" charset="0"/>
                  </a:rPr>
                  <a:t>Z – score is measure of distance from mean.</a:t>
                </a:r>
              </a:p>
              <a:p>
                <a:endParaRPr lang="en-US" sz="1633" dirty="0">
                  <a:latin typeface="Californian FB" panose="0207040306080B030204" pitchFamily="18" charset="0"/>
                </a:endParaRPr>
              </a:p>
              <a:p>
                <a:r>
                  <a:rPr lang="en-US" sz="1633" dirty="0">
                    <a:latin typeface="Californian FB" panose="0207040306080B030204" pitchFamily="18" charset="0"/>
                  </a:rPr>
                  <a:t>  				</a:t>
                </a:r>
                <a14:m>
                  <m:oMath xmlns:m="http://schemas.openxmlformats.org/officeDocument/2006/math">
                    <m:r>
                      <a:rPr lang="en-US" sz="2540" i="1">
                        <a:latin typeface="Cambria Math" panose="02040503050406030204" pitchFamily="18" charset="0"/>
                      </a:rPr>
                      <m:t>𝑍</m:t>
                    </m:r>
                    <m:r>
                      <a:rPr lang="en-US" sz="2540" i="1">
                        <a:latin typeface="Cambria Math" panose="02040503050406030204" pitchFamily="18" charset="0"/>
                      </a:rPr>
                      <m:t>= </m:t>
                    </m:r>
                    <m:f>
                      <m:fPr>
                        <m:ctrlPr>
                          <a:rPr lang="en-US" sz="2540" i="1">
                            <a:latin typeface="Cambria Math" panose="02040503050406030204" pitchFamily="18" charset="0"/>
                          </a:rPr>
                        </m:ctrlPr>
                      </m:fPr>
                      <m:num>
                        <m:r>
                          <a:rPr lang="en-US" sz="2540" i="1">
                            <a:latin typeface="Cambria Math" panose="02040503050406030204" pitchFamily="18" charset="0"/>
                          </a:rPr>
                          <m:t>𝑥</m:t>
                        </m:r>
                        <m:r>
                          <a:rPr lang="en-US" sz="2540" i="1">
                            <a:latin typeface="Cambria Math" panose="02040503050406030204" pitchFamily="18" charset="0"/>
                          </a:rPr>
                          <m:t> − </m:t>
                        </m:r>
                        <m:r>
                          <a:rPr lang="en-US" sz="2540" i="1">
                            <a:latin typeface="Cambria Math" panose="02040503050406030204" pitchFamily="18" charset="0"/>
                            <a:ea typeface="Cambria Math" panose="02040503050406030204" pitchFamily="18" charset="0"/>
                          </a:rPr>
                          <m:t>𝜇</m:t>
                        </m:r>
                      </m:num>
                      <m:den>
                        <m:r>
                          <a:rPr lang="en-US" sz="2540" i="1">
                            <a:latin typeface="Cambria Math" panose="02040503050406030204" pitchFamily="18" charset="0"/>
                            <a:ea typeface="Cambria Math" panose="02040503050406030204" pitchFamily="18" charset="0"/>
                          </a:rPr>
                          <m:t>𝜎</m:t>
                        </m:r>
                      </m:den>
                    </m:f>
                  </m:oMath>
                </a14:m>
                <a:endParaRPr lang="en-US" sz="2540" dirty="0">
                  <a:latin typeface="Californian FB" panose="0207040306080B030204" pitchFamily="18" charset="0"/>
                </a:endParaRPr>
              </a:p>
              <a:p>
                <a:endParaRPr lang="en-US" sz="1633" dirty="0">
                  <a:latin typeface="Californian FB" panose="0207040306080B0302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49699" y="1062887"/>
                <a:ext cx="7714522" cy="3128229"/>
              </a:xfrm>
              <a:prstGeom prst="rect">
                <a:avLst/>
              </a:prstGeom>
              <a:blipFill rotWithShape="0">
                <a:blip r:embed="rId2"/>
                <a:stretch>
                  <a:fillRect l="-395" t="-584" r="-158"/>
                </a:stretch>
              </a:blipFill>
            </p:spPr>
            <p:txBody>
              <a:bodyPr/>
              <a:lstStyle/>
              <a:p>
                <a:r>
                  <a:rPr lang="en-US">
                    <a:noFill/>
                  </a:rPr>
                  <a:t> </a:t>
                </a:r>
              </a:p>
            </p:txBody>
          </p:sp>
        </mc:Fallback>
      </mc:AlternateContent>
    </p:spTree>
    <p:extLst>
      <p:ext uri="{BB962C8B-B14F-4D97-AF65-F5344CB8AC3E}">
        <p14:creationId xmlns:p14="http://schemas.microsoft.com/office/powerpoint/2010/main" val="20802235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1792466" y="-194976"/>
            <a:ext cx="8227169" cy="858146"/>
          </a:xfrm>
          <a:prstGeom prst="rect">
            <a:avLst/>
          </a:prstGeom>
          <a:noFill/>
          <a:ln>
            <a:noFill/>
          </a:ln>
        </p:spPr>
        <p:txBody>
          <a:bodyPr lIns="0" tIns="0" rIns="0" bIns="0" anchor="ctr"/>
          <a:lstStyle/>
          <a:p>
            <a:pPr algn="ctr">
              <a:lnSpc>
                <a:spcPct val="100000"/>
              </a:lnSpc>
            </a:pPr>
            <a:r>
              <a:rPr lang="en-US" sz="2903" b="1" spc="-1" dirty="0">
                <a:solidFill>
                  <a:schemeClr val="bg1"/>
                </a:solidFill>
                <a:uFill>
                  <a:solidFill>
                    <a:srgbClr val="FFFFFF"/>
                  </a:solidFill>
                </a:uFill>
                <a:latin typeface="Californian FB"/>
              </a:rPr>
              <a:t>Z - Score</a:t>
            </a:r>
            <a:endParaRPr lang="en-US" sz="1633" spc="-1" dirty="0">
              <a:solidFill>
                <a:schemeClr val="bg1"/>
              </a:solidFill>
              <a:uFill>
                <a:solidFill>
                  <a:srgbClr val="FFFFFF"/>
                </a:solidFill>
              </a:uFill>
              <a:latin typeface="Aria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858" y="663171"/>
            <a:ext cx="4402983" cy="9897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98" y="1972241"/>
            <a:ext cx="4069443" cy="1830936"/>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424581069"/>
              </p:ext>
            </p:extLst>
          </p:nvPr>
        </p:nvGraphicFramePr>
        <p:xfrm>
          <a:off x="52990" y="361950"/>
          <a:ext cx="4674730" cy="4423520"/>
        </p:xfrm>
        <a:graphic>
          <a:graphicData uri="http://schemas.openxmlformats.org/drawingml/2006/table">
            <a:tbl>
              <a:tblPr firstRow="1" bandRow="1">
                <a:tableStyleId>{5940675A-B579-460E-94D1-54222C63F5DA}</a:tableStyleId>
              </a:tblPr>
              <a:tblGrid>
                <a:gridCol w="934946"/>
                <a:gridCol w="934946"/>
                <a:gridCol w="934946"/>
                <a:gridCol w="934946"/>
                <a:gridCol w="934946"/>
              </a:tblGrid>
              <a:tr h="221176">
                <a:tc>
                  <a:txBody>
                    <a:bodyPr/>
                    <a:lstStyle/>
                    <a:p>
                      <a:pPr algn="ctr"/>
                      <a:r>
                        <a:rPr lang="en-US" sz="900" b="1" dirty="0" smtClean="0">
                          <a:solidFill>
                            <a:srgbClr val="0070C0"/>
                          </a:solidFill>
                          <a:latin typeface="Californian FB" panose="0207040306080B030204" pitchFamily="18" charset="0"/>
                        </a:rPr>
                        <a:t>Value</a:t>
                      </a:r>
                      <a:endParaRPr lang="en-US" sz="900" b="1" dirty="0">
                        <a:solidFill>
                          <a:srgbClr val="0070C0"/>
                        </a:solidFill>
                        <a:latin typeface="Californian FB" panose="0207040306080B030204" pitchFamily="18" charset="0"/>
                      </a:endParaRPr>
                    </a:p>
                  </a:txBody>
                  <a:tcPr marL="82941" marR="82941" marT="41471" marB="41471"/>
                </a:tc>
                <a:tc>
                  <a:txBody>
                    <a:bodyPr/>
                    <a:lstStyle/>
                    <a:p>
                      <a:pPr algn="ctr"/>
                      <a:r>
                        <a:rPr lang="en-US" sz="900" b="1" dirty="0" smtClean="0">
                          <a:solidFill>
                            <a:srgbClr val="0070C0"/>
                          </a:solidFill>
                          <a:latin typeface="Californian FB" panose="0207040306080B030204" pitchFamily="18" charset="0"/>
                        </a:rPr>
                        <a:t>Mean</a:t>
                      </a:r>
                      <a:endParaRPr lang="en-US" sz="900" b="1" dirty="0">
                        <a:solidFill>
                          <a:srgbClr val="0070C0"/>
                        </a:solidFill>
                        <a:latin typeface="Californian FB" panose="0207040306080B030204" pitchFamily="18" charset="0"/>
                      </a:endParaRPr>
                    </a:p>
                  </a:txBody>
                  <a:tcPr marL="82941" marR="82941" marT="41471" marB="41471"/>
                </a:tc>
                <a:tc>
                  <a:txBody>
                    <a:bodyPr/>
                    <a:lstStyle/>
                    <a:p>
                      <a:pPr algn="ctr"/>
                      <a:r>
                        <a:rPr lang="en-US" sz="900" b="1" dirty="0" smtClean="0">
                          <a:solidFill>
                            <a:srgbClr val="0070C0"/>
                          </a:solidFill>
                          <a:latin typeface="Californian FB" panose="0207040306080B030204" pitchFamily="18" charset="0"/>
                        </a:rPr>
                        <a:t>value- Mean</a:t>
                      </a:r>
                      <a:endParaRPr lang="en-US" sz="900" b="1" dirty="0">
                        <a:solidFill>
                          <a:srgbClr val="0070C0"/>
                        </a:solidFill>
                        <a:latin typeface="Californian FB" panose="0207040306080B030204" pitchFamily="18" charset="0"/>
                      </a:endParaRPr>
                    </a:p>
                  </a:txBody>
                  <a:tcPr marL="82941" marR="82941" marT="41471" marB="41471"/>
                </a:tc>
                <a:tc>
                  <a:txBody>
                    <a:bodyPr/>
                    <a:lstStyle/>
                    <a:p>
                      <a:pPr algn="ctr"/>
                      <a:r>
                        <a:rPr lang="en-US" sz="900" b="1" dirty="0" smtClean="0">
                          <a:solidFill>
                            <a:srgbClr val="0070C0"/>
                          </a:solidFill>
                          <a:latin typeface="Californian FB" panose="0207040306080B030204" pitchFamily="18" charset="0"/>
                        </a:rPr>
                        <a:t>Z</a:t>
                      </a:r>
                      <a:endParaRPr lang="en-US" sz="900" b="1" dirty="0">
                        <a:solidFill>
                          <a:srgbClr val="0070C0"/>
                        </a:solidFill>
                        <a:latin typeface="Californian FB" panose="0207040306080B030204" pitchFamily="18" charset="0"/>
                      </a:endParaRPr>
                    </a:p>
                  </a:txBody>
                  <a:tcPr marL="82941" marR="82941" marT="41471" marB="41471"/>
                </a:tc>
                <a:tc>
                  <a:txBody>
                    <a:bodyPr/>
                    <a:lstStyle/>
                    <a:p>
                      <a:pPr algn="ctr"/>
                      <a:r>
                        <a:rPr lang="en-US" sz="900" b="1" dirty="0" smtClean="0">
                          <a:solidFill>
                            <a:srgbClr val="0070C0"/>
                          </a:solidFill>
                          <a:latin typeface="Californian FB" panose="0207040306080B030204" pitchFamily="18" charset="0"/>
                        </a:rPr>
                        <a:t>Outlier ?</a:t>
                      </a:r>
                      <a:endParaRPr lang="en-US" sz="900" b="1" dirty="0">
                        <a:solidFill>
                          <a:srgbClr val="0070C0"/>
                        </a:solidFill>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1</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3.26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-2.26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-1.1037</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1</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-2.26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-1.1037</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1</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-2.26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-1.1037</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2</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3.26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-1.26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-0.6160</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2</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-1.26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-0.6160</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2</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-1.26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-0.6160</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2</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3.26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-1.26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-0.6160</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3</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-0.26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-0.6160</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3</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-0.26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-0.1283</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3</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3.26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-0.1283</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3</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-0.26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-0.1283</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3</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-0.26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-0.1283</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4</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3.26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1.74</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0.3593</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4</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1.74</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0.3593</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4</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1.74</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0.3593</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4</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3.26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1.74</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0.3593</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5</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2.74</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0.8470</a:t>
                      </a:r>
                      <a:endParaRPr lang="en-US" sz="900" b="1" dirty="0">
                        <a:latin typeface="Californian FB" panose="0207040306080B030204" pitchFamily="18" charset="0"/>
                      </a:endParaRPr>
                    </a:p>
                  </a:txBody>
                  <a:tcPr marL="82941" marR="82941" marT="41471" marB="41471"/>
                </a:tc>
                <a:tc>
                  <a:txBody>
                    <a:bodyPr/>
                    <a:lstStyle/>
                    <a:p>
                      <a:r>
                        <a:rPr lang="en-US" sz="900" b="1"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5</a:t>
                      </a:r>
                      <a:endParaRPr lang="en-US" sz="900" b="1" dirty="0">
                        <a:latin typeface="Californian FB" panose="0207040306080B030204" pitchFamily="18" charset="0"/>
                      </a:endParaRPr>
                    </a:p>
                  </a:txBody>
                  <a:tcPr marL="82941" marR="82941" marT="41471" marB="414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alifornian FB" panose="0207040306080B030204" pitchFamily="18" charset="0"/>
                        </a:rPr>
                        <a:t>3.26</a:t>
                      </a:r>
                    </a:p>
                  </a:txBody>
                  <a:tcPr marL="82941" marR="82941" marT="41471" marB="41471"/>
                </a:tc>
                <a:tc>
                  <a:txBody>
                    <a:bodyPr/>
                    <a:lstStyle/>
                    <a:p>
                      <a:r>
                        <a:rPr lang="en-US" sz="900" b="1" dirty="0" smtClean="0">
                          <a:latin typeface="Californian FB" panose="0207040306080B030204" pitchFamily="18" charset="0"/>
                        </a:rPr>
                        <a:t>2.74</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0.8470</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Not outlier</a:t>
                      </a:r>
                      <a:endParaRPr lang="en-US" sz="900" b="1" dirty="0">
                        <a:latin typeface="Californian FB" panose="0207040306080B030204" pitchFamily="18" charset="0"/>
                      </a:endParaRPr>
                    </a:p>
                  </a:txBody>
                  <a:tcPr marL="82941" marR="82941" marT="41471" marB="41471"/>
                </a:tc>
              </a:tr>
              <a:tr h="221176">
                <a:tc>
                  <a:txBody>
                    <a:bodyPr/>
                    <a:lstStyle/>
                    <a:p>
                      <a:r>
                        <a:rPr lang="en-US" sz="900" b="1" dirty="0" smtClean="0">
                          <a:latin typeface="Californian FB" panose="0207040306080B030204" pitchFamily="18" charset="0"/>
                        </a:rPr>
                        <a:t>10</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3.26</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7.74</a:t>
                      </a:r>
                      <a:endParaRPr lang="en-US" sz="900" b="1" dirty="0">
                        <a:latin typeface="Californian FB" panose="0207040306080B030204" pitchFamily="18" charset="0"/>
                      </a:endParaRPr>
                    </a:p>
                  </a:txBody>
                  <a:tcPr marL="82941" marR="82941" marT="41471" marB="41471"/>
                </a:tc>
                <a:tc>
                  <a:txBody>
                    <a:bodyPr/>
                    <a:lstStyle/>
                    <a:p>
                      <a:r>
                        <a:rPr lang="en-US" sz="900" b="1" dirty="0" smtClean="0">
                          <a:latin typeface="Californian FB" panose="0207040306080B030204" pitchFamily="18" charset="0"/>
                        </a:rPr>
                        <a:t>3.28</a:t>
                      </a:r>
                      <a:endParaRPr lang="en-US" sz="900" b="1" dirty="0">
                        <a:latin typeface="Californian FB" panose="0207040306080B030204" pitchFamily="18" charset="0"/>
                      </a:endParaRPr>
                    </a:p>
                  </a:txBody>
                  <a:tcPr marL="82941" marR="82941" marT="41471" marB="41471"/>
                </a:tc>
                <a:tc>
                  <a:txBody>
                    <a:bodyPr/>
                    <a:lstStyle/>
                    <a:p>
                      <a:r>
                        <a:rPr lang="en-US" sz="900" b="1" dirty="0" smtClean="0">
                          <a:solidFill>
                            <a:srgbClr val="FF0000"/>
                          </a:solidFill>
                          <a:latin typeface="Californian FB" panose="0207040306080B030204" pitchFamily="18" charset="0"/>
                        </a:rPr>
                        <a:t>outlier</a:t>
                      </a:r>
                      <a:endParaRPr lang="en-US" sz="900" b="1" dirty="0">
                        <a:solidFill>
                          <a:srgbClr val="FF0000"/>
                        </a:solidFill>
                        <a:latin typeface="Californian FB" panose="0207040306080B030204" pitchFamily="18" charset="0"/>
                      </a:endParaRPr>
                    </a:p>
                  </a:txBody>
                  <a:tcPr marL="82941" marR="82941" marT="41471" marB="41471"/>
                </a:tc>
              </a:tr>
            </a:tbl>
          </a:graphicData>
        </a:graphic>
      </p:graphicFrame>
    </p:spTree>
    <p:extLst>
      <p:ext uri="{BB962C8B-B14F-4D97-AF65-F5344CB8AC3E}">
        <p14:creationId xmlns:p14="http://schemas.microsoft.com/office/powerpoint/2010/main" val="3317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1792466" y="-194976"/>
            <a:ext cx="8227169" cy="858146"/>
          </a:xfrm>
          <a:prstGeom prst="rect">
            <a:avLst/>
          </a:prstGeom>
          <a:noFill/>
          <a:ln>
            <a:noFill/>
          </a:ln>
        </p:spPr>
        <p:txBody>
          <a:bodyPr lIns="0" tIns="0" rIns="0" bIns="0" anchor="ctr"/>
          <a:lstStyle/>
          <a:p>
            <a:pPr algn="ctr">
              <a:lnSpc>
                <a:spcPct val="100000"/>
              </a:lnSpc>
            </a:pPr>
            <a:r>
              <a:rPr lang="en-US" sz="2903" b="1" spc="-1" dirty="0">
                <a:solidFill>
                  <a:schemeClr val="bg1"/>
                </a:solidFill>
                <a:uFill>
                  <a:solidFill>
                    <a:srgbClr val="FFFFFF"/>
                  </a:solidFill>
                </a:uFill>
                <a:latin typeface="Californian FB"/>
              </a:rPr>
              <a:t>Z - Score</a:t>
            </a:r>
            <a:endParaRPr lang="en-US" sz="1633" spc="-1" dirty="0">
              <a:solidFill>
                <a:schemeClr val="bg1"/>
              </a:solidFill>
              <a:uFill>
                <a:solidFill>
                  <a:srgbClr val="FFFFFF"/>
                </a:solidFill>
              </a:uFill>
              <a:latin typeface="Aria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845" y="15109"/>
            <a:ext cx="4402983" cy="98977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449" y="947088"/>
            <a:ext cx="4158956" cy="19483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655" y="2748826"/>
            <a:ext cx="4756819" cy="2157162"/>
          </a:xfrm>
          <a:prstGeom prst="rect">
            <a:avLst/>
          </a:prstGeom>
        </p:spPr>
      </p:pic>
    </p:spTree>
    <p:extLst>
      <p:ext uri="{BB962C8B-B14F-4D97-AF65-F5344CB8AC3E}">
        <p14:creationId xmlns:p14="http://schemas.microsoft.com/office/powerpoint/2010/main" val="35436276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Learning from Data</a:t>
            </a:r>
            <a:endParaRPr lang="en-US" sz="2800" dirty="0"/>
          </a:p>
        </p:txBody>
      </p:sp>
      <p:pic>
        <p:nvPicPr>
          <p:cNvPr id="3074" name="Picture 2" descr="Image result for data information knowledge intelligence pyram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23950"/>
            <a:ext cx="6493718" cy="3763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9479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p:nvPr>
        </p:nvSpPr>
        <p:spPr/>
        <p:txBody>
          <a:bodyPr/>
          <a:lstStyle/>
          <a:p>
            <a:endParaRPr lang="en-US"/>
          </a:p>
        </p:txBody>
      </p:sp>
      <p:pic>
        <p:nvPicPr>
          <p:cNvPr id="4" name="Picture 3"/>
          <p:cNvPicPr>
            <a:picLocks noChangeAspect="1"/>
          </p:cNvPicPr>
          <p:nvPr/>
        </p:nvPicPr>
        <p:blipFill>
          <a:blip r:embed="rId2"/>
          <a:stretch>
            <a:fillRect/>
          </a:stretch>
        </p:blipFill>
        <p:spPr>
          <a:xfrm>
            <a:off x="11609" y="-19050"/>
            <a:ext cx="9143680" cy="5147610"/>
          </a:xfrm>
          <a:prstGeom prst="rect">
            <a:avLst/>
          </a:prstGeom>
        </p:spPr>
      </p:pic>
      <p:sp>
        <p:nvSpPr>
          <p:cNvPr id="5" name="TextBox 4"/>
          <p:cNvSpPr txBox="1"/>
          <p:nvPr/>
        </p:nvSpPr>
        <p:spPr>
          <a:xfrm>
            <a:off x="2487993" y="1904919"/>
            <a:ext cx="4596130" cy="1200329"/>
          </a:xfrm>
          <a:prstGeom prst="rect">
            <a:avLst/>
          </a:prstGeom>
          <a:noFill/>
        </p:spPr>
        <p:txBody>
          <a:bodyPr wrap="none" rtlCol="0">
            <a:spAutoFit/>
          </a:bodyPr>
          <a:lstStyle/>
          <a:p>
            <a:r>
              <a:rPr lang="en-US" sz="7200" b="1" dirty="0" smtClean="0">
                <a:solidFill>
                  <a:schemeClr val="bg1"/>
                </a:solidFill>
                <a:latin typeface="David" panose="020E0502060401010101" pitchFamily="34" charset="-79"/>
                <a:cs typeface="David" panose="020E0502060401010101" pitchFamily="34" charset="-79"/>
              </a:rPr>
              <a:t>IOTGYAN</a:t>
            </a:r>
            <a:endParaRPr lang="en-US" sz="7200" b="1" dirty="0">
              <a:solidFill>
                <a:schemeClr val="bg1"/>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28250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95350"/>
            <a:ext cx="5105400" cy="1905000"/>
          </a:xfrm>
        </p:spPr>
        <p:txBody>
          <a:bodyPr/>
          <a:lstStyle/>
          <a:p>
            <a:pPr algn="ctr"/>
            <a:r>
              <a:rPr lang="en-US" sz="2800" dirty="0" smtClean="0"/>
              <a:t>“Machine to learn that knowledge by themselves just as we do”</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038350"/>
            <a:ext cx="4876800" cy="2617870"/>
          </a:xfrm>
          <a:prstGeom prst="rect">
            <a:avLst/>
          </a:prstGeom>
        </p:spPr>
      </p:pic>
    </p:spTree>
    <p:extLst>
      <p:ext uri="{BB962C8B-B14F-4D97-AF65-F5344CB8AC3E}">
        <p14:creationId xmlns:p14="http://schemas.microsoft.com/office/powerpoint/2010/main" val="16913685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hape 219"/>
          <p:cNvPicPr preferRelativeResize="0"/>
          <p:nvPr/>
        </p:nvPicPr>
        <p:blipFill rotWithShape="1">
          <a:blip r:embed="rId3">
            <a:alphaModFix/>
          </a:blip>
          <a:srcRect/>
          <a:stretch/>
        </p:blipFill>
        <p:spPr>
          <a:xfrm>
            <a:off x="32835" y="50738"/>
            <a:ext cx="4147081" cy="2741337"/>
          </a:xfrm>
          <a:prstGeom prst="rect">
            <a:avLst/>
          </a:prstGeom>
          <a:noFill/>
          <a:ln>
            <a:noFill/>
          </a:ln>
        </p:spPr>
      </p:pic>
      <p:sp>
        <p:nvSpPr>
          <p:cNvPr id="17" name="Shape 220"/>
          <p:cNvSpPr txBox="1">
            <a:spLocks noGrp="1"/>
          </p:cNvSpPr>
          <p:nvPr>
            <p:ph type="sldNum" idx="12"/>
          </p:nvPr>
        </p:nvSpPr>
        <p:spPr>
          <a:xfrm>
            <a:off x="10193261" y="5275266"/>
            <a:ext cx="425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2"/>
                </a:solidFill>
                <a:latin typeface="Quattrocento Sans"/>
                <a:ea typeface="Quattrocento Sans"/>
                <a:cs typeface="Quattrocento Sans"/>
                <a:sym typeface="Quattrocento Sans"/>
              </a:rPr>
              <a:t>7</a:t>
            </a:fld>
            <a:endParaRPr sz="1100" b="0" i="0" u="none" strike="noStrike" cap="none">
              <a:solidFill>
                <a:schemeClr val="dk2"/>
              </a:solidFill>
              <a:latin typeface="Quattrocento Sans"/>
              <a:ea typeface="Quattrocento Sans"/>
              <a:cs typeface="Quattrocento Sans"/>
              <a:sym typeface="Quattrocento Sans"/>
            </a:endParaRPr>
          </a:p>
        </p:txBody>
      </p:sp>
      <p:sp>
        <p:nvSpPr>
          <p:cNvPr id="18" name="Shape 221"/>
          <p:cNvSpPr txBox="1">
            <a:spLocks noGrp="1"/>
          </p:cNvSpPr>
          <p:nvPr>
            <p:ph type="title"/>
          </p:nvPr>
        </p:nvSpPr>
        <p:spPr>
          <a:xfrm>
            <a:off x="-1002095" y="-1209671"/>
            <a:ext cx="4083304" cy="1357295"/>
          </a:xfrm>
          <a:prstGeom prst="rect">
            <a:avLst/>
          </a:prstGeom>
          <a:noFill/>
          <a:ln>
            <a:noFill/>
          </a:ln>
        </p:spPr>
        <p:txBody>
          <a:bodyPr spcFirstLastPara="1" wrap="square" lIns="146300" tIns="420600" rIns="146300" bIns="45700" anchor="t" anchorCtr="0">
            <a:noAutofit/>
          </a:bodyPr>
          <a:lstStyle/>
          <a:p>
            <a:pPr marL="0" marR="0" lvl="0" indent="0" algn="ctr" rtl="0">
              <a:lnSpc>
                <a:spcPct val="90000"/>
              </a:lnSpc>
              <a:spcBef>
                <a:spcPts val="0"/>
              </a:spcBef>
              <a:spcAft>
                <a:spcPts val="0"/>
              </a:spcAft>
              <a:buClr>
                <a:schemeClr val="lt1"/>
              </a:buClr>
              <a:buSzPts val="3200"/>
              <a:buFont typeface="Quattrocento Sans"/>
              <a:buNone/>
            </a:pPr>
            <a:r>
              <a:rPr lang="en-US" sz="3200" b="1" i="0" u="none" strike="noStrike" cap="none">
                <a:solidFill>
                  <a:schemeClr val="lt1"/>
                </a:solidFill>
                <a:latin typeface="Quattrocento Sans"/>
                <a:ea typeface="Quattrocento Sans"/>
                <a:cs typeface="Quattrocento Sans"/>
                <a:sym typeface="Quattrocento Sans"/>
              </a:rPr>
              <a:t>Applications of Machine Learning</a:t>
            </a:r>
            <a:endParaRPr sz="3200" b="1" i="0" u="none" strike="noStrike" cap="none">
              <a:solidFill>
                <a:schemeClr val="lt1"/>
              </a:solidFill>
              <a:latin typeface="Quattrocento Sans"/>
              <a:ea typeface="Quattrocento Sans"/>
              <a:cs typeface="Quattrocento Sans"/>
              <a:sym typeface="Quattrocento Sans"/>
            </a:endParaRPr>
          </a:p>
        </p:txBody>
      </p:sp>
      <p:pic>
        <p:nvPicPr>
          <p:cNvPr id="19" name="Shape 222"/>
          <p:cNvPicPr preferRelativeResize="0"/>
          <p:nvPr/>
        </p:nvPicPr>
        <p:blipFill rotWithShape="1">
          <a:blip r:embed="rId4">
            <a:alphaModFix/>
          </a:blip>
          <a:srcRect/>
          <a:stretch/>
        </p:blipFill>
        <p:spPr>
          <a:xfrm>
            <a:off x="5057156" y="-7490"/>
            <a:ext cx="3910127" cy="3019820"/>
          </a:xfrm>
          <a:prstGeom prst="rect">
            <a:avLst/>
          </a:prstGeom>
          <a:noFill/>
          <a:ln>
            <a:noFill/>
          </a:ln>
        </p:spPr>
      </p:pic>
      <p:pic>
        <p:nvPicPr>
          <p:cNvPr id="20" name="Shape 223"/>
          <p:cNvPicPr preferRelativeResize="0"/>
          <p:nvPr/>
        </p:nvPicPr>
        <p:blipFill rotWithShape="1">
          <a:blip r:embed="rId5">
            <a:alphaModFix/>
          </a:blip>
          <a:srcRect/>
          <a:stretch/>
        </p:blipFill>
        <p:spPr>
          <a:xfrm>
            <a:off x="3081209" y="2116141"/>
            <a:ext cx="3651748" cy="2390337"/>
          </a:xfrm>
          <a:prstGeom prst="rect">
            <a:avLst/>
          </a:prstGeom>
          <a:noFill/>
          <a:ln>
            <a:noFill/>
          </a:ln>
        </p:spPr>
      </p:pic>
      <p:pic>
        <p:nvPicPr>
          <p:cNvPr id="21" name="Shape 224"/>
          <p:cNvPicPr preferRelativeResize="0"/>
          <p:nvPr/>
        </p:nvPicPr>
        <p:blipFill rotWithShape="1">
          <a:blip r:embed="rId6">
            <a:alphaModFix/>
          </a:blip>
          <a:srcRect/>
          <a:stretch/>
        </p:blipFill>
        <p:spPr>
          <a:xfrm>
            <a:off x="5814390" y="2840991"/>
            <a:ext cx="3093690" cy="1978030"/>
          </a:xfrm>
          <a:prstGeom prst="rect">
            <a:avLst/>
          </a:prstGeom>
          <a:noFill/>
          <a:ln>
            <a:noFill/>
          </a:ln>
        </p:spPr>
      </p:pic>
      <p:pic>
        <p:nvPicPr>
          <p:cNvPr id="22" name="Shape 225"/>
          <p:cNvPicPr preferRelativeResize="0"/>
          <p:nvPr/>
        </p:nvPicPr>
        <p:blipFill rotWithShape="1">
          <a:blip r:embed="rId7">
            <a:alphaModFix/>
          </a:blip>
          <a:srcRect/>
          <a:stretch/>
        </p:blipFill>
        <p:spPr>
          <a:xfrm>
            <a:off x="6378541" y="591457"/>
            <a:ext cx="2548360" cy="1914477"/>
          </a:xfrm>
          <a:prstGeom prst="rect">
            <a:avLst/>
          </a:prstGeom>
          <a:noFill/>
          <a:ln>
            <a:noFill/>
          </a:ln>
        </p:spPr>
      </p:pic>
      <p:pic>
        <p:nvPicPr>
          <p:cNvPr id="23" name="Shape 226"/>
          <p:cNvPicPr preferRelativeResize="0"/>
          <p:nvPr/>
        </p:nvPicPr>
        <p:blipFill rotWithShape="1">
          <a:blip r:embed="rId8">
            <a:alphaModFix/>
          </a:blip>
          <a:srcRect/>
          <a:stretch/>
        </p:blipFill>
        <p:spPr>
          <a:xfrm>
            <a:off x="391426" y="3281653"/>
            <a:ext cx="2112435" cy="1352437"/>
          </a:xfrm>
          <a:prstGeom prst="rect">
            <a:avLst/>
          </a:prstGeom>
          <a:noFill/>
          <a:ln>
            <a:noFill/>
          </a:ln>
        </p:spPr>
      </p:pic>
      <p:pic>
        <p:nvPicPr>
          <p:cNvPr id="24" name="Shape 227"/>
          <p:cNvPicPr preferRelativeResize="0"/>
          <p:nvPr/>
        </p:nvPicPr>
        <p:blipFill rotWithShape="1">
          <a:blip r:embed="rId9">
            <a:alphaModFix/>
          </a:blip>
          <a:srcRect/>
          <a:stretch/>
        </p:blipFill>
        <p:spPr>
          <a:xfrm>
            <a:off x="1383112" y="1581143"/>
            <a:ext cx="5519544" cy="1009583"/>
          </a:xfrm>
          <a:prstGeom prst="rect">
            <a:avLst/>
          </a:prstGeom>
          <a:noFill/>
          <a:ln>
            <a:noFill/>
          </a:ln>
        </p:spPr>
      </p:pic>
      <p:pic>
        <p:nvPicPr>
          <p:cNvPr id="25" name="Shape 228"/>
          <p:cNvPicPr preferRelativeResize="0"/>
          <p:nvPr/>
        </p:nvPicPr>
        <p:blipFill rotWithShape="1">
          <a:blip r:embed="rId10">
            <a:alphaModFix/>
          </a:blip>
          <a:srcRect/>
          <a:stretch/>
        </p:blipFill>
        <p:spPr>
          <a:xfrm>
            <a:off x="6629894" y="2025593"/>
            <a:ext cx="2381250" cy="1579200"/>
          </a:xfrm>
          <a:prstGeom prst="rect">
            <a:avLst/>
          </a:prstGeom>
          <a:noFill/>
          <a:ln>
            <a:noFill/>
          </a:ln>
        </p:spPr>
      </p:pic>
      <p:pic>
        <p:nvPicPr>
          <p:cNvPr id="26" name="Shape 229"/>
          <p:cNvPicPr preferRelativeResize="0"/>
          <p:nvPr/>
        </p:nvPicPr>
        <p:blipFill rotWithShape="1">
          <a:blip r:embed="rId11">
            <a:alphaModFix/>
          </a:blip>
          <a:srcRect/>
          <a:stretch/>
        </p:blipFill>
        <p:spPr>
          <a:xfrm>
            <a:off x="137730" y="2563823"/>
            <a:ext cx="3937289" cy="2529503"/>
          </a:xfrm>
          <a:prstGeom prst="rect">
            <a:avLst/>
          </a:prstGeom>
          <a:noFill/>
          <a:ln>
            <a:noFill/>
          </a:ln>
        </p:spPr>
      </p:pic>
      <p:pic>
        <p:nvPicPr>
          <p:cNvPr id="27" name="Shape 230"/>
          <p:cNvPicPr preferRelativeResize="0"/>
          <p:nvPr/>
        </p:nvPicPr>
        <p:blipFill rotWithShape="1">
          <a:blip r:embed="rId12">
            <a:alphaModFix/>
          </a:blip>
          <a:srcRect/>
          <a:stretch/>
        </p:blipFill>
        <p:spPr>
          <a:xfrm>
            <a:off x="2680172" y="1151091"/>
            <a:ext cx="3918299" cy="2932118"/>
          </a:xfrm>
          <a:prstGeom prst="rect">
            <a:avLst/>
          </a:prstGeom>
          <a:noFill/>
          <a:ln>
            <a:noFill/>
          </a:ln>
        </p:spPr>
      </p:pic>
      <p:sp>
        <p:nvSpPr>
          <p:cNvPr id="28" name="Title 1"/>
          <p:cNvSpPr txBox="1">
            <a:spLocks/>
          </p:cNvSpPr>
          <p:nvPr/>
        </p:nvSpPr>
        <p:spPr>
          <a:xfrm>
            <a:off x="697301" y="2304020"/>
            <a:ext cx="8229600" cy="536971"/>
          </a:xfrm>
          <a:prstGeom prst="rect">
            <a:avLst/>
          </a:prstGeom>
        </p:spPr>
        <p:txBody>
          <a:bodyPr/>
          <a:lstStyle>
            <a:lvl1pPr algn="l" defTabSz="914400" rtl="0" eaLnBrk="1" latinLnBrk="0" hangingPunct="1">
              <a:spcBef>
                <a:spcPct val="0"/>
              </a:spcBef>
              <a:buNone/>
              <a:defRPr sz="2000" kern="1200">
                <a:solidFill>
                  <a:schemeClr val="tx1">
                    <a:lumMod val="65000"/>
                    <a:lumOff val="35000"/>
                  </a:schemeClr>
                </a:solidFill>
                <a:latin typeface="Helvetica"/>
                <a:ea typeface="+mj-ea"/>
                <a:cs typeface="+mj-cs"/>
              </a:defRPr>
            </a:lvl1pPr>
          </a:lstStyle>
          <a:p>
            <a:pPr algn="ctr"/>
            <a:r>
              <a:rPr lang="en-US" sz="2800" dirty="0" smtClean="0"/>
              <a:t>Applications of AI</a:t>
            </a:r>
            <a:endParaRPr lang="en-US" sz="2800" dirty="0"/>
          </a:p>
        </p:txBody>
      </p:sp>
    </p:spTree>
    <p:extLst>
      <p:ext uri="{BB962C8B-B14F-4D97-AF65-F5344CB8AC3E}">
        <p14:creationId xmlns:p14="http://schemas.microsoft.com/office/powerpoint/2010/main" val="170680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75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500" fill="hold"/>
                                        <p:tgtEl>
                                          <p:spTgt spid="16"/>
                                        </p:tgtEl>
                                        <p:attrNameLst>
                                          <p:attrName>ppt_x</p:attrName>
                                        </p:attrNameLst>
                                      </p:cBhvr>
                                      <p:tavLst>
                                        <p:tav tm="0">
                                          <p:val>
                                            <p:strVal val="0-#ppt_w/2"/>
                                          </p:val>
                                        </p:tav>
                                        <p:tav tm="100000">
                                          <p:val>
                                            <p:strVal val="#ppt_x"/>
                                          </p:val>
                                        </p:tav>
                                      </p:tavLst>
                                    </p:anim>
                                    <p:anim calcmode="lin" valueType="num">
                                      <p:cBhvr additive="base">
                                        <p:cTn id="11"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p:tgtEl>
                                          <p:spTgt spid="25"/>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p:tgtEl>
                                          <p:spTgt spid="2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p:tgtEl>
                                          <p:spTgt spid="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15490"/>
            <a:ext cx="4572000" cy="923330"/>
          </a:xfrm>
          <a:prstGeom prst="rect">
            <a:avLst/>
          </a:prstGeom>
        </p:spPr>
        <p:txBody>
          <a:bodyPr>
            <a:spAutoFit/>
          </a:bodyPr>
          <a:lstStyle/>
          <a:p>
            <a:r>
              <a:rPr lang="en-US" dirty="0"/>
              <a:t/>
            </a:r>
            <a:br>
              <a:rPr lang="en-US" dirty="0"/>
            </a:br>
            <a:r>
              <a:rPr lang="en-US" dirty="0"/>
              <a:t>A computer wins at the world's hardest </a:t>
            </a:r>
            <a:r>
              <a:rPr lang="en-US" dirty="0" err="1"/>
              <a:t>boardgame</a:t>
            </a:r>
            <a:endParaRPr lang="en-US" dirty="0"/>
          </a:p>
        </p:txBody>
      </p:sp>
      <p:sp>
        <p:nvSpPr>
          <p:cNvPr id="5" name="Rectangle 4"/>
          <p:cNvSpPr/>
          <p:nvPr/>
        </p:nvSpPr>
        <p:spPr>
          <a:xfrm>
            <a:off x="4038600" y="2266950"/>
            <a:ext cx="4572000" cy="646331"/>
          </a:xfrm>
          <a:prstGeom prst="rect">
            <a:avLst/>
          </a:prstGeom>
        </p:spPr>
        <p:txBody>
          <a:bodyPr>
            <a:spAutoFit/>
          </a:bodyPr>
          <a:lstStyle/>
          <a:p>
            <a:r>
              <a:rPr lang="en-US" dirty="0"/>
              <a:t>Machines and humans pair up to fight fraud online</a:t>
            </a:r>
          </a:p>
        </p:txBody>
      </p:sp>
      <p:sp>
        <p:nvSpPr>
          <p:cNvPr id="6" name="Rectangle 5"/>
          <p:cNvSpPr/>
          <p:nvPr/>
        </p:nvSpPr>
        <p:spPr>
          <a:xfrm>
            <a:off x="533400" y="3105150"/>
            <a:ext cx="4572000" cy="646331"/>
          </a:xfrm>
          <a:prstGeom prst="rect">
            <a:avLst/>
          </a:prstGeom>
        </p:spPr>
        <p:txBody>
          <a:bodyPr>
            <a:spAutoFit/>
          </a:bodyPr>
          <a:lstStyle/>
          <a:p>
            <a:r>
              <a:rPr lang="en-US" dirty="0"/>
              <a:t/>
            </a:r>
            <a:br>
              <a:rPr lang="en-US" dirty="0"/>
            </a:br>
            <a:r>
              <a:rPr lang="en-US" dirty="0"/>
              <a:t>Read my lips, </a:t>
            </a:r>
            <a:r>
              <a:rPr lang="en-US" dirty="0" err="1"/>
              <a:t>LipNet</a:t>
            </a:r>
            <a:endParaRPr lang="en-US" dirty="0"/>
          </a:p>
        </p:txBody>
      </p:sp>
      <p:sp>
        <p:nvSpPr>
          <p:cNvPr id="7" name="Rectangle 6"/>
          <p:cNvSpPr/>
          <p:nvPr/>
        </p:nvSpPr>
        <p:spPr>
          <a:xfrm>
            <a:off x="3276600" y="2838450"/>
            <a:ext cx="4572000" cy="923330"/>
          </a:xfrm>
          <a:prstGeom prst="rect">
            <a:avLst/>
          </a:prstGeom>
        </p:spPr>
        <p:txBody>
          <a:bodyPr>
            <a:spAutoFit/>
          </a:bodyPr>
          <a:lstStyle/>
          <a:p>
            <a:r>
              <a:rPr lang="en-US" dirty="0"/>
              <a:t>2016</a:t>
            </a:r>
          </a:p>
          <a:p>
            <a:r>
              <a:rPr lang="en-US" dirty="0"/>
              <a:t>Natural language processing gives life to a digital personal shopper</a:t>
            </a:r>
          </a:p>
        </p:txBody>
      </p:sp>
      <p:sp>
        <p:nvSpPr>
          <p:cNvPr id="8" name="Rectangle 7"/>
          <p:cNvSpPr/>
          <p:nvPr/>
        </p:nvSpPr>
        <p:spPr>
          <a:xfrm>
            <a:off x="762000" y="4095750"/>
            <a:ext cx="4572000" cy="646331"/>
          </a:xfrm>
          <a:prstGeom prst="rect">
            <a:avLst/>
          </a:prstGeom>
        </p:spPr>
        <p:txBody>
          <a:bodyPr>
            <a:spAutoFit/>
          </a:bodyPr>
          <a:lstStyle/>
          <a:p>
            <a:r>
              <a:rPr lang="en-US" dirty="0"/>
              <a:t/>
            </a:r>
            <a:br>
              <a:rPr lang="en-US" dirty="0"/>
            </a:br>
            <a:r>
              <a:rPr lang="en-US" dirty="0"/>
              <a:t>A machine learns how to stop online trolling</a:t>
            </a:r>
          </a:p>
        </p:txBody>
      </p:sp>
      <p:pic>
        <p:nvPicPr>
          <p:cNvPr id="3" name="Picture 2">
            <a:extLst>
              <a:ext uri="{FF2B5EF4-FFF2-40B4-BE49-F238E27FC236}">
                <a16:creationId xmlns:a16="http://schemas.microsoft.com/office/drawing/2014/main" xmlns="" id="{A761AEB3-4F54-485F-A42C-59ADAFE5C745}"/>
              </a:ext>
            </a:extLst>
          </p:cNvPr>
          <p:cNvPicPr>
            <a:picLocks noChangeAspect="1"/>
          </p:cNvPicPr>
          <p:nvPr/>
        </p:nvPicPr>
        <p:blipFill>
          <a:blip r:embed="rId2"/>
          <a:stretch>
            <a:fillRect/>
          </a:stretch>
        </p:blipFill>
        <p:spPr>
          <a:xfrm>
            <a:off x="1600200" y="778334"/>
            <a:ext cx="1819275" cy="1260016"/>
          </a:xfrm>
          <a:prstGeom prst="rect">
            <a:avLst/>
          </a:prstGeom>
        </p:spPr>
      </p:pic>
      <p:pic>
        <p:nvPicPr>
          <p:cNvPr id="10" name="Picture 9">
            <a:extLst>
              <a:ext uri="{FF2B5EF4-FFF2-40B4-BE49-F238E27FC236}">
                <a16:creationId xmlns:a16="http://schemas.microsoft.com/office/drawing/2014/main" xmlns="" id="{F9493C3B-1CB7-4D02-8CC7-8E8ADF540DC0}"/>
              </a:ext>
            </a:extLst>
          </p:cNvPr>
          <p:cNvPicPr>
            <a:picLocks noChangeAspect="1"/>
          </p:cNvPicPr>
          <p:nvPr/>
        </p:nvPicPr>
        <p:blipFill>
          <a:blip r:embed="rId3"/>
          <a:stretch>
            <a:fillRect/>
          </a:stretch>
        </p:blipFill>
        <p:spPr>
          <a:xfrm>
            <a:off x="552449" y="2266950"/>
            <a:ext cx="2041071" cy="1143000"/>
          </a:xfrm>
          <a:prstGeom prst="rect">
            <a:avLst/>
          </a:prstGeom>
        </p:spPr>
      </p:pic>
      <p:pic>
        <p:nvPicPr>
          <p:cNvPr id="11" name="Picture 10">
            <a:extLst>
              <a:ext uri="{FF2B5EF4-FFF2-40B4-BE49-F238E27FC236}">
                <a16:creationId xmlns:a16="http://schemas.microsoft.com/office/drawing/2014/main" xmlns="" id="{B62AE075-6E23-4742-B8CB-C1DB0655A87C}"/>
              </a:ext>
            </a:extLst>
          </p:cNvPr>
          <p:cNvPicPr>
            <a:picLocks noChangeAspect="1"/>
          </p:cNvPicPr>
          <p:nvPr/>
        </p:nvPicPr>
        <p:blipFill>
          <a:blip r:embed="rId4"/>
          <a:stretch>
            <a:fillRect/>
          </a:stretch>
        </p:blipFill>
        <p:spPr>
          <a:xfrm>
            <a:off x="4733924" y="420469"/>
            <a:ext cx="2002139" cy="1853981"/>
          </a:xfrm>
          <a:prstGeom prst="rect">
            <a:avLst/>
          </a:prstGeom>
        </p:spPr>
      </p:pic>
      <p:pic>
        <p:nvPicPr>
          <p:cNvPr id="13" name="Picture 12">
            <a:extLst>
              <a:ext uri="{FF2B5EF4-FFF2-40B4-BE49-F238E27FC236}">
                <a16:creationId xmlns:a16="http://schemas.microsoft.com/office/drawing/2014/main" xmlns="" id="{2463617E-EF91-4617-B104-F5633D45BDA9}"/>
              </a:ext>
            </a:extLst>
          </p:cNvPr>
          <p:cNvPicPr>
            <a:picLocks noChangeAspect="1"/>
          </p:cNvPicPr>
          <p:nvPr/>
        </p:nvPicPr>
        <p:blipFill>
          <a:blip r:embed="rId5"/>
          <a:stretch>
            <a:fillRect/>
          </a:stretch>
        </p:blipFill>
        <p:spPr>
          <a:xfrm>
            <a:off x="5943600" y="3479729"/>
            <a:ext cx="2602214" cy="1463745"/>
          </a:xfrm>
          <a:prstGeom prst="rect">
            <a:avLst/>
          </a:prstGeom>
        </p:spPr>
      </p:pic>
    </p:spTree>
    <p:extLst>
      <p:ext uri="{BB962C8B-B14F-4D97-AF65-F5344CB8AC3E}">
        <p14:creationId xmlns:p14="http://schemas.microsoft.com/office/powerpoint/2010/main" val="27564144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581150"/>
            <a:ext cx="4648200" cy="1984771"/>
          </a:xfrm>
        </p:spPr>
        <p:txBody>
          <a:bodyPr/>
          <a:lstStyle/>
          <a:p>
            <a:pPr algn="ctr"/>
            <a:r>
              <a:rPr lang="en-US" sz="2400" i="1" dirty="0" smtClean="0"/>
              <a:t>“Don’t be fooled we </a:t>
            </a:r>
            <a:r>
              <a:rPr lang="en-US" sz="2400" i="1" dirty="0"/>
              <a:t>are still very very far from a machine that would be as able as humans to learn to master many aspects of our world” </a:t>
            </a:r>
            <a:r>
              <a:rPr lang="en-US" sz="2400" dirty="0"/>
              <a:t>- </a:t>
            </a:r>
            <a:r>
              <a:rPr lang="en-US" sz="2400" i="1" dirty="0" smtClean="0"/>
              <a:t>Yoshua Bengio</a:t>
            </a:r>
            <a:r>
              <a:rPr lang="en-US" sz="2400" dirty="0"/>
              <a:t/>
            </a:r>
            <a:br>
              <a:rPr lang="en-US" sz="2400" dirty="0"/>
            </a:br>
            <a:endParaRPr lang="en-US" sz="2400" dirty="0"/>
          </a:p>
        </p:txBody>
      </p:sp>
    </p:spTree>
    <p:extLst>
      <p:ext uri="{BB962C8B-B14F-4D97-AF65-F5344CB8AC3E}">
        <p14:creationId xmlns:p14="http://schemas.microsoft.com/office/powerpoint/2010/main" val="30659742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TotalTime>
  <Words>1576</Words>
  <Application>Microsoft Office PowerPoint</Application>
  <PresentationFormat>On-screen Show (16:9)</PresentationFormat>
  <Paragraphs>319</Paragraphs>
  <Slides>50</Slides>
  <Notes>16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50</vt:i4>
      </vt:variant>
    </vt:vector>
  </HeadingPairs>
  <TitlesOfParts>
    <vt:vector size="63" baseType="lpstr">
      <vt:lpstr>Arial</vt:lpstr>
      <vt:lpstr>Calibri</vt:lpstr>
      <vt:lpstr>Californian FB</vt:lpstr>
      <vt:lpstr>Calisto MT</vt:lpstr>
      <vt:lpstr>Cambria Math</vt:lpstr>
      <vt:lpstr>David</vt:lpstr>
      <vt:lpstr>DejaVu Sans</vt:lpstr>
      <vt:lpstr>Helvetica</vt:lpstr>
      <vt:lpstr>IBM Plex Sans ExtraLight</vt:lpstr>
      <vt:lpstr>Quattrocento Sans</vt:lpstr>
      <vt:lpstr>Wingdings</vt:lpstr>
      <vt:lpstr>Office Theme</vt:lpstr>
      <vt:lpstr>Custom Design</vt:lpstr>
      <vt:lpstr>PowerPoint Presentation</vt:lpstr>
      <vt:lpstr>PowerPoint Presentation</vt:lpstr>
      <vt:lpstr>“Deep Learning beats Go world Champion”</vt:lpstr>
      <vt:lpstr>Learning by practicing over and over again</vt:lpstr>
      <vt:lpstr>Learning from Data</vt:lpstr>
      <vt:lpstr>“Machine to learn that knowledge by themselves just as we do”</vt:lpstr>
      <vt:lpstr>Applications of Machine Learning</vt:lpstr>
      <vt:lpstr>PowerPoint Presentation</vt:lpstr>
      <vt:lpstr>“Don’t be fooled we are still very very far from a machine that would be as able as humans to learn to master many aspects of our world” - Yoshua Bengio </vt:lpstr>
      <vt:lpstr>Child learn thing that computer are not able to do right now</vt:lpstr>
      <vt:lpstr>Computer Learning</vt:lpstr>
      <vt:lpstr>Humans Teaching Computers</vt:lpstr>
      <vt:lpstr>Humans teaching Computers </vt:lpstr>
      <vt:lpstr>2 year old child is much stronger </vt:lpstr>
      <vt:lpstr>Model to be Creative</vt:lpstr>
      <vt:lpstr>Computer Generate Image</vt:lpstr>
      <vt:lpstr>What's next in Machine Learning? </vt:lpstr>
      <vt:lpstr>Let’s get give you a quick overview of the course!</vt:lpstr>
      <vt:lpstr>PowerPoint Presentation</vt:lpstr>
      <vt:lpstr>We start with a quick crash course in the essential Python data Science libraries!</vt:lpstr>
      <vt:lpstr>Ready</vt:lpstr>
      <vt:lpstr>PowerPoint Presentation</vt:lpstr>
      <vt:lpstr>Data and Data Sets</vt:lpstr>
      <vt:lpstr>Types of Data</vt:lpstr>
      <vt:lpstr>Nominal Data (Qualitative)</vt:lpstr>
      <vt:lpstr>Ordinal Data (Qualitative)</vt:lpstr>
      <vt:lpstr>Interval Data (Quantitative)</vt:lpstr>
      <vt:lpstr>Ratio Data (Quantitative)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smart6</dc:creator>
  <cp:lastModifiedBy>srikanth D</cp:lastModifiedBy>
  <cp:revision>96</cp:revision>
  <dcterms:created xsi:type="dcterms:W3CDTF">2006-08-16T00:00:00Z</dcterms:created>
  <dcterms:modified xsi:type="dcterms:W3CDTF">2018-05-14T14:44:57Z</dcterms:modified>
</cp:coreProperties>
</file>